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sldIdLst>
    <p:sldId id="256" r:id="rId5"/>
    <p:sldId id="279" r:id="rId6"/>
    <p:sldId id="281" r:id="rId7"/>
    <p:sldId id="283" r:id="rId8"/>
    <p:sldId id="301" r:id="rId9"/>
    <p:sldId id="302" r:id="rId10"/>
    <p:sldId id="287" r:id="rId11"/>
    <p:sldId id="303" r:id="rId12"/>
    <p:sldId id="304" r:id="rId13"/>
    <p:sldId id="288" r:id="rId14"/>
    <p:sldId id="305" r:id="rId15"/>
    <p:sldId id="306" r:id="rId16"/>
    <p:sldId id="290" r:id="rId17"/>
    <p:sldId id="307" r:id="rId18"/>
    <p:sldId id="308" r:id="rId19"/>
    <p:sldId id="292" r:id="rId20"/>
    <p:sldId id="293" r:id="rId21"/>
    <p:sldId id="291" r:id="rId22"/>
    <p:sldId id="296" r:id="rId23"/>
    <p:sldId id="294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‹№›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‹№›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aharshipandya/-spotify-tracks-datase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uk-UA" i="1" dirty="0">
                <a:solidFill>
                  <a:schemeClr val="bg1">
                    <a:lumMod val="75000"/>
                  </a:schemeClr>
                </a:solidFill>
              </a:rPr>
              <a:t>Лабораторна робота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 №</a:t>
            </a:r>
            <a:r>
              <a:rPr lang="uk-UA" i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Руслан </a:t>
            </a:r>
            <a:r>
              <a:rPr lang="ru-RU" i="1" dirty="0" err="1">
                <a:solidFill>
                  <a:schemeClr val="bg1">
                    <a:lumMod val="75000"/>
                  </a:schemeClr>
                </a:solidFill>
              </a:rPr>
              <a:t>Дюбакін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ru-RU" i="1" dirty="0" err="1">
                <a:solidFill>
                  <a:schemeClr val="bg1">
                    <a:lumMod val="75000"/>
                  </a:schemeClr>
                </a:solidFill>
              </a:rPr>
              <a:t>Пріхно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i="1" dirty="0" err="1">
                <a:solidFill>
                  <a:schemeClr val="bg1">
                    <a:lumMod val="75000"/>
                  </a:schemeClr>
                </a:solidFill>
              </a:rPr>
              <a:t>Ілля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, Петриченко </a:t>
            </a:r>
            <a:r>
              <a:rPr lang="ru-RU" i="1" dirty="0" err="1">
                <a:solidFill>
                  <a:schemeClr val="bg1">
                    <a:lumMod val="75000"/>
                  </a:schemeClr>
                </a:solidFill>
              </a:rPr>
              <a:t>Нікіта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, Резниченко </a:t>
            </a:r>
            <a:r>
              <a:rPr lang="ru-RU" i="1" dirty="0" err="1">
                <a:solidFill>
                  <a:schemeClr val="bg1">
                    <a:lumMod val="75000"/>
                  </a:schemeClr>
                </a:solidFill>
              </a:rPr>
              <a:t>Єлизавета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D5A2-6DC5-485C-80CD-7F813FB5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i="1" dirty="0" err="1"/>
              <a:t>Побудова</a:t>
            </a:r>
            <a:r>
              <a:rPr lang="ru-RU" sz="3000" i="1" dirty="0"/>
              <a:t> </a:t>
            </a:r>
            <a:r>
              <a:rPr lang="ru-RU" sz="3000" i="1" dirty="0" err="1"/>
              <a:t>гістограм</a:t>
            </a:r>
            <a:r>
              <a:rPr lang="ru-RU" sz="3000" i="1" dirty="0"/>
              <a:t> для </a:t>
            </a:r>
            <a:r>
              <a:rPr lang="ru-RU" sz="3000" i="1" dirty="0" err="1"/>
              <a:t>деяких</a:t>
            </a:r>
            <a:r>
              <a:rPr lang="ru-RU" sz="3000" i="1" dirty="0"/>
              <a:t> </a:t>
            </a:r>
            <a:r>
              <a:rPr lang="ru-RU" sz="3000" i="1" dirty="0" err="1"/>
              <a:t>неперервних</a:t>
            </a:r>
            <a:r>
              <a:rPr lang="ru-RU" sz="3000" i="1" dirty="0"/>
              <a:t> </a:t>
            </a:r>
            <a:r>
              <a:rPr lang="ru-RU" sz="3000" i="1" dirty="0" err="1"/>
              <a:t>змінних</a:t>
            </a:r>
            <a:endParaRPr lang="en-US" sz="30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EE396-01DB-49E9-B146-24FEC108A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7" y="2257506"/>
            <a:ext cx="4937401" cy="3762294"/>
          </a:xfrm>
        </p:spPr>
        <p:txBody>
          <a:bodyPr>
            <a:noAutofit/>
          </a:bodyPr>
          <a:lstStyle/>
          <a:p>
            <a:r>
              <a:rPr lang="ru-RU" sz="1800" i="1" dirty="0"/>
              <a:t>Для </a:t>
            </a:r>
            <a:r>
              <a:rPr lang="ru-RU" sz="1800" i="1" dirty="0" err="1"/>
              <a:t>створення</a:t>
            </a:r>
            <a:r>
              <a:rPr lang="ru-RU" sz="1800" i="1" dirty="0"/>
              <a:t> </a:t>
            </a:r>
            <a:r>
              <a:rPr lang="ru-RU" sz="1800" i="1" dirty="0" err="1"/>
              <a:t>гістограм</a:t>
            </a:r>
            <a:r>
              <a:rPr lang="ru-RU" sz="1800" i="1" dirty="0"/>
              <a:t> </a:t>
            </a:r>
            <a:r>
              <a:rPr lang="ru-RU" sz="1800" i="1" dirty="0" err="1"/>
              <a:t>використовується</a:t>
            </a:r>
            <a:r>
              <a:rPr lang="ru-RU" sz="1800" i="1" dirty="0"/>
              <a:t> </a:t>
            </a:r>
            <a:r>
              <a:rPr lang="ru-RU" sz="1800" i="1" dirty="0" err="1"/>
              <a:t>функція</a:t>
            </a:r>
            <a:r>
              <a:rPr lang="ru-RU" sz="1800" i="1" dirty="0"/>
              <a:t> </a:t>
            </a:r>
            <a:r>
              <a:rPr lang="en-US" sz="1800" i="1" dirty="0" err="1"/>
              <a:t>histogram_plot_builder</a:t>
            </a:r>
            <a:r>
              <a:rPr lang="en-US" sz="1800" i="1" dirty="0"/>
              <a:t> </a:t>
            </a:r>
            <a:endParaRPr lang="ru-RU" sz="1800" i="1" dirty="0"/>
          </a:p>
          <a:p>
            <a:r>
              <a:rPr lang="ru-RU" sz="1800" i="1" dirty="0" err="1"/>
              <a:t>Отримані</a:t>
            </a:r>
            <a:r>
              <a:rPr lang="ru-RU" sz="1800" i="1" dirty="0"/>
              <a:t> </a:t>
            </a:r>
            <a:r>
              <a:rPr lang="ru-RU" sz="1800" i="1" dirty="0" err="1"/>
              <a:t>графіки</a:t>
            </a:r>
            <a:r>
              <a:rPr lang="ru-RU" sz="1800" i="1" dirty="0"/>
              <a:t> </a:t>
            </a:r>
            <a:r>
              <a:rPr lang="ru-RU" sz="1800" i="1" dirty="0" err="1"/>
              <a:t>показують</a:t>
            </a:r>
            <a:r>
              <a:rPr lang="ru-RU" sz="1800" i="1" dirty="0"/>
              <a:t> </a:t>
            </a:r>
            <a:r>
              <a:rPr lang="ru-RU" sz="1800" i="1" dirty="0" err="1"/>
              <a:t>розподіл</a:t>
            </a:r>
            <a:r>
              <a:rPr lang="ru-RU" sz="1800" i="1" dirty="0"/>
              <a:t> </a:t>
            </a:r>
            <a:r>
              <a:rPr lang="ru-RU" sz="1800" i="1" dirty="0" err="1"/>
              <a:t>змінної</a:t>
            </a:r>
            <a:r>
              <a:rPr lang="ru-RU" sz="1800" i="1" dirty="0"/>
              <a:t> на </a:t>
            </a:r>
            <a:r>
              <a:rPr lang="ru-RU" sz="1800" i="1" dirty="0" err="1"/>
              <a:t>осі</a:t>
            </a:r>
            <a:r>
              <a:rPr lang="ru-RU" sz="1800" i="1" dirty="0"/>
              <a:t> х, а на </a:t>
            </a:r>
            <a:r>
              <a:rPr lang="ru-RU" sz="1800" i="1" dirty="0" err="1"/>
              <a:t>осі</a:t>
            </a:r>
            <a:r>
              <a:rPr lang="ru-RU" sz="1800" i="1" dirty="0"/>
              <a:t> у - частоту кожного </a:t>
            </a:r>
            <a:r>
              <a:rPr lang="ru-RU" sz="1800" i="1" dirty="0" err="1"/>
              <a:t>значення</a:t>
            </a:r>
            <a:r>
              <a:rPr lang="ru-RU" sz="1800" i="1" dirty="0"/>
              <a:t>. </a:t>
            </a:r>
            <a:r>
              <a:rPr lang="ru-RU" sz="1800" i="1" dirty="0" err="1"/>
              <a:t>Смуги</a:t>
            </a:r>
            <a:r>
              <a:rPr lang="ru-RU" sz="1800" i="1" dirty="0"/>
              <a:t> на </a:t>
            </a:r>
            <a:r>
              <a:rPr lang="ru-RU" sz="1800" i="1" dirty="0" err="1"/>
              <a:t>графіку</a:t>
            </a:r>
            <a:r>
              <a:rPr lang="ru-RU" sz="1800" i="1" dirty="0"/>
              <a:t> </a:t>
            </a:r>
            <a:r>
              <a:rPr lang="ru-RU" sz="1800" i="1" dirty="0" err="1"/>
              <a:t>показують</a:t>
            </a:r>
            <a:r>
              <a:rPr lang="ru-RU" sz="1800" i="1" dirty="0"/>
              <a:t> </a:t>
            </a:r>
            <a:r>
              <a:rPr lang="ru-RU" sz="1800" i="1" dirty="0" err="1"/>
              <a:t>кількість</a:t>
            </a:r>
            <a:r>
              <a:rPr lang="ru-RU" sz="1800" i="1" dirty="0"/>
              <a:t> </a:t>
            </a:r>
            <a:r>
              <a:rPr lang="ru-RU" sz="1800" i="1" dirty="0" err="1"/>
              <a:t>разів</a:t>
            </a:r>
            <a:r>
              <a:rPr lang="ru-RU" sz="1800" i="1" dirty="0"/>
              <a:t>, коли </a:t>
            </a:r>
            <a:r>
              <a:rPr lang="ru-RU" sz="1800" i="1" dirty="0" err="1"/>
              <a:t>кожне</a:t>
            </a:r>
            <a:r>
              <a:rPr lang="ru-RU" sz="1800" i="1" dirty="0"/>
              <a:t> </a:t>
            </a:r>
            <a:r>
              <a:rPr lang="ru-RU" sz="1800" i="1" dirty="0" err="1"/>
              <a:t>значення</a:t>
            </a:r>
            <a:r>
              <a:rPr lang="ru-RU" sz="1800" i="1" dirty="0"/>
              <a:t> </a:t>
            </a:r>
            <a:r>
              <a:rPr lang="ru-RU" sz="1800" i="1" dirty="0" err="1"/>
              <a:t>з'являється</a:t>
            </a:r>
            <a:r>
              <a:rPr lang="ru-RU" sz="1800" i="1" dirty="0"/>
              <a:t> в </a:t>
            </a:r>
            <a:r>
              <a:rPr lang="ru-RU" sz="1800" i="1" dirty="0" err="1"/>
              <a:t>наборі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ru-RU" sz="1800" i="1" dirty="0"/>
              <a:t>.</a:t>
            </a:r>
          </a:p>
          <a:p>
            <a:r>
              <a:rPr lang="ru-RU" sz="1800" i="1" dirty="0" err="1"/>
              <a:t>Висновки</a:t>
            </a:r>
            <a:r>
              <a:rPr lang="ru-RU" sz="1800" i="1" dirty="0"/>
              <a:t>: Як ми </a:t>
            </a:r>
            <a:r>
              <a:rPr lang="ru-RU" sz="1800" i="1" dirty="0" err="1"/>
              <a:t>бачимо</a:t>
            </a:r>
            <a:r>
              <a:rPr lang="ru-RU" sz="1800" i="1" dirty="0"/>
              <a:t>, </a:t>
            </a:r>
            <a:r>
              <a:rPr lang="ru-RU" sz="1800" i="1" dirty="0" err="1"/>
              <a:t>наближені</a:t>
            </a:r>
            <a:r>
              <a:rPr lang="ru-RU" sz="1800" i="1" dirty="0"/>
              <a:t> до нормального </a:t>
            </a:r>
            <a:r>
              <a:rPr lang="ru-RU" sz="1800" i="1" dirty="0" err="1"/>
              <a:t>розподілу</a:t>
            </a:r>
            <a:r>
              <a:rPr lang="ru-RU" sz="1800" i="1" dirty="0"/>
              <a:t> є </a:t>
            </a:r>
            <a:r>
              <a:rPr lang="en-US" sz="1800" i="1" dirty="0"/>
              <a:t>tempo </a:t>
            </a:r>
            <a:r>
              <a:rPr lang="ru-RU" sz="1800" i="1" dirty="0"/>
              <a:t>і </a:t>
            </a:r>
            <a:r>
              <a:rPr lang="en-US" sz="1800" i="1" dirty="0"/>
              <a:t>valance. </a:t>
            </a:r>
            <a:r>
              <a:rPr lang="ru-RU" sz="1800" i="1" dirty="0" err="1"/>
              <a:t>Майже</a:t>
            </a:r>
            <a:r>
              <a:rPr lang="ru-RU" sz="1800" i="1" dirty="0"/>
              <a:t> </a:t>
            </a:r>
            <a:r>
              <a:rPr lang="ru-RU" sz="1800" i="1" dirty="0" err="1"/>
              <a:t>всі</a:t>
            </a:r>
            <a:r>
              <a:rPr lang="ru-RU" sz="1800" i="1" dirty="0"/>
              <a:t> </a:t>
            </a:r>
            <a:r>
              <a:rPr lang="ru-RU" sz="1800" i="1" dirty="0" err="1"/>
              <a:t>інші</a:t>
            </a:r>
            <a:r>
              <a:rPr lang="ru-RU" sz="1800" i="1" dirty="0"/>
              <a:t> </a:t>
            </a:r>
            <a:r>
              <a:rPr lang="ru-RU" sz="1800" i="1" dirty="0" err="1"/>
              <a:t>розподіли</a:t>
            </a:r>
            <a:r>
              <a:rPr lang="ru-RU" sz="1800" i="1" dirty="0"/>
              <a:t> не є </a:t>
            </a:r>
            <a:r>
              <a:rPr lang="ru-RU" sz="1800" i="1" dirty="0" err="1"/>
              <a:t>нормальними</a:t>
            </a:r>
            <a:r>
              <a:rPr lang="ru-RU" sz="1800" i="1" dirty="0"/>
              <a:t> і </a:t>
            </a:r>
            <a:r>
              <a:rPr lang="ru-RU" sz="1800" i="1" dirty="0" err="1"/>
              <a:t>мають</a:t>
            </a:r>
            <a:r>
              <a:rPr lang="ru-RU" sz="1800" i="1" dirty="0"/>
              <a:t> </a:t>
            </a:r>
            <a:r>
              <a:rPr lang="ru-RU" sz="1800" i="1" dirty="0" err="1"/>
              <a:t>досить</a:t>
            </a:r>
            <a:r>
              <a:rPr lang="ru-RU" sz="1800" i="1" dirty="0"/>
              <a:t> </a:t>
            </a:r>
            <a:r>
              <a:rPr lang="ru-RU" sz="1800" i="1" dirty="0" err="1"/>
              <a:t>багато</a:t>
            </a:r>
            <a:r>
              <a:rPr lang="ru-RU" sz="1800" i="1" dirty="0"/>
              <a:t> </a:t>
            </a:r>
            <a:r>
              <a:rPr lang="ru-RU" sz="1800" i="1" dirty="0" err="1"/>
              <a:t>викидів</a:t>
            </a:r>
            <a:r>
              <a:rPr lang="ru-RU" sz="1800" i="1" dirty="0"/>
              <a:t>.  </a:t>
            </a:r>
            <a:endParaRPr lang="en-US" sz="1800" i="1" dirty="0"/>
          </a:p>
        </p:txBody>
      </p:sp>
      <p:pic>
        <p:nvPicPr>
          <p:cNvPr id="4098" name="Picture 2" descr="https://lh4.googleusercontent.com/y_ed9u0b6Qtw06rYl2JWeTlieaKXAa99azH_FRG6LXdWvgJEkD0jG5rHBTsCBNpnN8reRRAiKKMbRAG0uHX2NH4vbZqb059Q6wUBR55lqfMnaeOWPvYJd7P1Zj7BTnmRuhXDmNLctZeu85UuZCp3Gb0">
            <a:extLst>
              <a:ext uri="{FF2B5EF4-FFF2-40B4-BE49-F238E27FC236}">
                <a16:creationId xmlns:a16="http://schemas.microsoft.com/office/drawing/2014/main" id="{6B9697FF-D3E5-42F3-AE8E-01734B5592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8" y="822325"/>
            <a:ext cx="435961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94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YKqgyVEeeWW8hw5FfxR2xK1wNP3GAQHxf_7HWsdA4niJCQfvzjN_DyLH_LMG58t29D_55hFKhk2BurpQBPHjpGK4POagPFqNDVaffji7DILfgQFuENDaRX2S6EPe70trGtxLwD68jgSbgpqBuFpPbtY">
            <a:extLst>
              <a:ext uri="{FF2B5EF4-FFF2-40B4-BE49-F238E27FC236}">
                <a16:creationId xmlns:a16="http://schemas.microsoft.com/office/drawing/2014/main" id="{B1E8A354-887D-4661-AAFC-7CE0129E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6" y="212324"/>
            <a:ext cx="5330481" cy="634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4.googleusercontent.com/sLd0ZpkJxPxgAvj86io8bGoPhmKt67xoSXEGhvtiQjt56DYU5kwNS5z_jFeQ50SO-13Q4QW57iqicEV8RrJB9njoGYqWp5c-7CJpSU69v_PNr3GOPjroHpaHYw4nkznA_tB3P_jDg3TTs61ep7_lrRg">
            <a:extLst>
              <a:ext uri="{FF2B5EF4-FFF2-40B4-BE49-F238E27FC236}">
                <a16:creationId xmlns:a16="http://schemas.microsoft.com/office/drawing/2014/main" id="{13FC9433-EBC9-43A0-A123-DC04A887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69" y="212936"/>
            <a:ext cx="5427150" cy="63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958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4.googleusercontent.com/-tfC_wd2JkCct-aTsfS7pVwLtqLw642GWP_4dfv1Jz810XEvONvXuBX4oCqhB6v9LfMIeAcqvkSIA_3YZBXcx3ANOQyRCb3Tf2nLUgzf3WxMiRyAyTjgVBcKrt9to5GmxnAbMiJJwrJcpdHGYSXjagc">
            <a:extLst>
              <a:ext uri="{FF2B5EF4-FFF2-40B4-BE49-F238E27FC236}">
                <a16:creationId xmlns:a16="http://schemas.microsoft.com/office/drawing/2014/main" id="{BACA9A15-1C70-44C1-AAE0-6F875861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5" y="280498"/>
            <a:ext cx="5326584" cy="62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ETG_pX9PpaG5SiIM4SaUW6t3vo9S-mAT3kvulLNhxQB3YD_bziMsSOhOMubpuIZamcTvpJcv0J_m4mMKC63Hh3DHJASmNrsvnaWpFsNPmg454913Z0esREei91-J38Il9vrnJdOutq0yzNxgoAJ-Oxg">
            <a:extLst>
              <a:ext uri="{FF2B5EF4-FFF2-40B4-BE49-F238E27FC236}">
                <a16:creationId xmlns:a16="http://schemas.microsoft.com/office/drawing/2014/main" id="{FC6DC8D8-8E79-495F-9EEB-7FF5CC80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41" y="280498"/>
            <a:ext cx="5286134" cy="62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534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FA1F-0F04-4299-863C-706AB5F1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i="1" dirty="0" err="1"/>
              <a:t>Побудова</a:t>
            </a:r>
            <a:r>
              <a:rPr lang="ru-RU" sz="3000" i="1" dirty="0"/>
              <a:t> </a:t>
            </a:r>
            <a:r>
              <a:rPr lang="ru-RU" sz="3000" i="1" dirty="0" err="1"/>
              <a:t>гістограм</a:t>
            </a:r>
            <a:r>
              <a:rPr lang="ru-RU" sz="3000" i="1" dirty="0"/>
              <a:t> та QQ-</a:t>
            </a:r>
            <a:r>
              <a:rPr lang="ru-RU" sz="3000" i="1" dirty="0" err="1"/>
              <a:t>графіків</a:t>
            </a:r>
            <a:r>
              <a:rPr lang="ru-RU" sz="3000" i="1" dirty="0"/>
              <a:t> </a:t>
            </a:r>
            <a:r>
              <a:rPr lang="ru-RU" sz="3000" i="1" dirty="0" err="1"/>
              <a:t>прологаритмованих</a:t>
            </a:r>
            <a:r>
              <a:rPr lang="ru-RU" sz="3000" i="1" dirty="0"/>
              <a:t> </a:t>
            </a:r>
            <a:r>
              <a:rPr lang="ru-RU" sz="3000" i="1" dirty="0" err="1"/>
              <a:t>змінних</a:t>
            </a:r>
            <a:endParaRPr lang="en-US" sz="30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9D8F6-63DF-48F3-9BAD-1281ED4AA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ru-RU" sz="1800" i="1" dirty="0" err="1"/>
              <a:t>Висновки</a:t>
            </a:r>
            <a:r>
              <a:rPr lang="ru-RU" sz="1800" i="1" dirty="0"/>
              <a:t>: </a:t>
            </a:r>
            <a:r>
              <a:rPr lang="ru-RU" sz="1800" i="1" dirty="0" err="1"/>
              <a:t>Піднесення</a:t>
            </a:r>
            <a:r>
              <a:rPr lang="ru-RU" sz="1800" i="1" dirty="0"/>
              <a:t> </a:t>
            </a:r>
            <a:r>
              <a:rPr lang="ru-RU" sz="1800" i="1" dirty="0" err="1"/>
              <a:t>змінних</a:t>
            </a:r>
            <a:r>
              <a:rPr lang="ru-RU" sz="1800" i="1" dirty="0"/>
              <a:t> до логарифму не </a:t>
            </a:r>
            <a:r>
              <a:rPr lang="ru-RU" sz="1800" i="1" dirty="0" err="1"/>
              <a:t>призвело</a:t>
            </a:r>
            <a:r>
              <a:rPr lang="ru-RU" sz="1800" i="1" dirty="0"/>
              <a:t> до </a:t>
            </a:r>
            <a:r>
              <a:rPr lang="ru-RU" sz="1800" i="1" dirty="0" err="1"/>
              <a:t>суттєвого</a:t>
            </a:r>
            <a:r>
              <a:rPr lang="ru-RU" sz="1800" i="1" dirty="0"/>
              <a:t> </a:t>
            </a:r>
            <a:r>
              <a:rPr lang="ru-RU" sz="1800" i="1" dirty="0" err="1"/>
              <a:t>покращення</a:t>
            </a:r>
            <a:r>
              <a:rPr lang="ru-RU" sz="1800" i="1" dirty="0"/>
              <a:t> нормального </a:t>
            </a:r>
            <a:r>
              <a:rPr lang="ru-RU" sz="1800" i="1" dirty="0" err="1"/>
              <a:t>розподілу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ru-RU" sz="1800" i="1" dirty="0"/>
              <a:t>. </a:t>
            </a:r>
            <a:r>
              <a:rPr lang="ru-RU" sz="1800" i="1" dirty="0" err="1"/>
              <a:t>Насправді</a:t>
            </a:r>
            <a:r>
              <a:rPr lang="ru-RU" sz="1800" i="1" dirty="0"/>
              <a:t>, в </a:t>
            </a:r>
            <a:r>
              <a:rPr lang="ru-RU" sz="1800" i="1" dirty="0" err="1"/>
              <a:t>деяких</a:t>
            </a:r>
            <a:r>
              <a:rPr lang="ru-RU" sz="1800" i="1" dirty="0"/>
              <a:t> </a:t>
            </a:r>
            <a:r>
              <a:rPr lang="ru-RU" sz="1800" i="1" dirty="0" err="1"/>
              <a:t>випадках</a:t>
            </a:r>
            <a:r>
              <a:rPr lang="ru-RU" sz="1800" i="1" dirty="0"/>
              <a:t>,, </a:t>
            </a:r>
            <a:r>
              <a:rPr lang="ru-RU" sz="1800" i="1" dirty="0" err="1"/>
              <a:t>піднесення</a:t>
            </a:r>
            <a:r>
              <a:rPr lang="ru-RU" sz="1800" i="1" dirty="0"/>
              <a:t> до логарифму </a:t>
            </a:r>
            <a:r>
              <a:rPr lang="ru-RU" sz="1800" i="1" dirty="0" err="1"/>
              <a:t>фактично</a:t>
            </a:r>
            <a:r>
              <a:rPr lang="ru-RU" sz="1800" i="1" dirty="0"/>
              <a:t> </a:t>
            </a:r>
            <a:r>
              <a:rPr lang="ru-RU" sz="1800" i="1" dirty="0" err="1"/>
              <a:t>призвело</a:t>
            </a:r>
            <a:r>
              <a:rPr lang="ru-RU" sz="1800" i="1" dirty="0"/>
              <a:t> до </a:t>
            </a:r>
            <a:r>
              <a:rPr lang="ru-RU" sz="1800" i="1" dirty="0" err="1"/>
              <a:t>погіршення</a:t>
            </a:r>
            <a:r>
              <a:rPr lang="ru-RU" sz="1800" i="1" dirty="0"/>
              <a:t> </a:t>
            </a:r>
            <a:r>
              <a:rPr lang="ru-RU" sz="1800" i="1" dirty="0" err="1"/>
              <a:t>розподілу</a:t>
            </a:r>
            <a:r>
              <a:rPr lang="ru-RU" sz="1800" i="1" dirty="0"/>
              <a:t>. Тому, </a:t>
            </a:r>
            <a:r>
              <a:rPr lang="ru-RU" sz="1800" i="1" dirty="0" err="1"/>
              <a:t>можливо</a:t>
            </a:r>
            <a:r>
              <a:rPr lang="ru-RU" sz="1800" i="1" dirty="0"/>
              <a:t>, </a:t>
            </a:r>
            <a:r>
              <a:rPr lang="ru-RU" sz="1800" i="1" dirty="0" err="1"/>
              <a:t>немає</a:t>
            </a:r>
            <a:r>
              <a:rPr lang="ru-RU" sz="1800" i="1" dirty="0"/>
              <a:t> </a:t>
            </a:r>
            <a:r>
              <a:rPr lang="ru-RU" sz="1800" i="1" dirty="0" err="1"/>
              <a:t>необхідності</a:t>
            </a:r>
            <a:r>
              <a:rPr lang="ru-RU" sz="1800" i="1" dirty="0"/>
              <a:t> </a:t>
            </a:r>
            <a:r>
              <a:rPr lang="ru-RU" sz="1800" i="1" dirty="0" err="1"/>
              <a:t>використовувати</a:t>
            </a:r>
            <a:r>
              <a:rPr lang="ru-RU" sz="1800" i="1" dirty="0"/>
              <a:t> </a:t>
            </a:r>
            <a:r>
              <a:rPr lang="ru-RU" sz="1800" i="1" dirty="0" err="1"/>
              <a:t>прологарифмічні</a:t>
            </a:r>
            <a:r>
              <a:rPr lang="ru-RU" sz="1800" i="1" dirty="0"/>
              <a:t> </a:t>
            </a:r>
            <a:r>
              <a:rPr lang="ru-RU" sz="1800" i="1" dirty="0" err="1"/>
              <a:t>перетворення</a:t>
            </a:r>
            <a:r>
              <a:rPr lang="ru-RU" sz="1800" i="1" dirty="0"/>
              <a:t> для </a:t>
            </a:r>
            <a:r>
              <a:rPr lang="ru-RU" sz="1800" i="1" dirty="0" err="1"/>
              <a:t>цих</a:t>
            </a:r>
            <a:r>
              <a:rPr lang="ru-RU" sz="1800" i="1" dirty="0"/>
              <a:t> </a:t>
            </a:r>
            <a:r>
              <a:rPr lang="ru-RU" sz="1800" i="1" dirty="0" err="1"/>
              <a:t>змінних</a:t>
            </a:r>
            <a:r>
              <a:rPr lang="ru-RU" sz="1800" i="1" dirty="0"/>
              <a:t> у </a:t>
            </a:r>
            <a:r>
              <a:rPr lang="ru-RU" sz="1800" i="1" dirty="0" err="1"/>
              <a:t>подальшому</a:t>
            </a:r>
            <a:r>
              <a:rPr lang="ru-RU" sz="1800" i="1" dirty="0"/>
              <a:t> </a:t>
            </a:r>
            <a:r>
              <a:rPr lang="ru-RU" sz="1800" i="1" dirty="0" err="1"/>
              <a:t>аналізі</a:t>
            </a:r>
            <a:r>
              <a:rPr lang="ru-RU" sz="1800" i="1" dirty="0"/>
              <a:t>.</a:t>
            </a:r>
            <a:endParaRPr lang="en-US" sz="1800" i="1" dirty="0"/>
          </a:p>
        </p:txBody>
      </p:sp>
      <p:pic>
        <p:nvPicPr>
          <p:cNvPr id="8196" name="Picture 4" descr="https://lh3.googleusercontent.com/Cx0qMNJPzdUXbPaOSyY3iJNdlpsyUb3z_340q45zHmkCobWKPNC2P-Ztwy0gS3575SKO6Vzpc63xSPYWMxU5hSKdJY6RwYRADqiJ2zba33Yv_13jNFitBv_JsC7FC7HA6vcBLxV0jRF_wtI1XlG-9OY">
            <a:extLst>
              <a:ext uri="{FF2B5EF4-FFF2-40B4-BE49-F238E27FC236}">
                <a16:creationId xmlns:a16="http://schemas.microsoft.com/office/drawing/2014/main" id="{CD77D1B4-5172-4D00-B281-3A6C4E1B96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12" y="822325"/>
            <a:ext cx="4448064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86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4.googleusercontent.com/O6yvFdOV-alGS_lVcRlSMsaSW-PaCMWhcCa9-6PN1XH5KyVNKjImsgUw8FZf_ICpuxa7KG-XwJXr3xHlUNs7IoUyLQqEZ0rheXk9qk4lWcjg58aZNt7hxv1rahchmEHSm6AGNtmd2vWvesLbH7SpqK4">
            <a:extLst>
              <a:ext uri="{FF2B5EF4-FFF2-40B4-BE49-F238E27FC236}">
                <a16:creationId xmlns:a16="http://schemas.microsoft.com/office/drawing/2014/main" id="{C64BE77C-26CB-4DCF-A192-1C3ADC9E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2" y="264589"/>
            <a:ext cx="3730982" cy="43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Q0H9mYl1AzDEqVv3wuiv-4Ci66yql74nCXTO5ihhPkwmEygJOLJzUYyuibX_Le_GI86cbD_-HdNCbwHrI7LYQCkNk7cXvoAwNRweD5Kyw0afBNlwYNHn643eoG05wGLciqRuVhLgTSs8YgPaxTDmH3I">
            <a:extLst>
              <a:ext uri="{FF2B5EF4-FFF2-40B4-BE49-F238E27FC236}">
                <a16:creationId xmlns:a16="http://schemas.microsoft.com/office/drawing/2014/main" id="{709F1D70-6C02-41B3-B67C-875ADDC8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97" y="264589"/>
            <a:ext cx="3730981" cy="437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4.googleusercontent.com/iWnFIryWXTDbXLmW8MIxA7LjKukjyMcz2AY6PapUxpJEQiDj2DWh1Q5cI1b9w0kmn9aKjM_Xxw73oU4N9XGWmNFC7rWCa8310_C99_vLSlqN2vVeEGBHArhYE4EVWalho3u20XeN4HWpF5mi1huN7Qk">
            <a:extLst>
              <a:ext uri="{FF2B5EF4-FFF2-40B4-BE49-F238E27FC236}">
                <a16:creationId xmlns:a16="http://schemas.microsoft.com/office/drawing/2014/main" id="{900A4DF1-D7F0-42D6-8C67-97F2507F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62" y="2328421"/>
            <a:ext cx="3635233" cy="42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313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3.googleusercontent.com/eOxq_0no7AyxrjkQsRSzHXj5aO0ARgZesKBIMk7GsTfjheN9HfFEVqbRM2uSkAyD3rS6GTV8V0VMlD9YUPt4KzTxjcKoXofvnX62ZsEpCl4di2GhILpqxdxfXZifX40DBVCBpTbPGKLcPB9lrln8a6s">
            <a:extLst>
              <a:ext uri="{FF2B5EF4-FFF2-40B4-BE49-F238E27FC236}">
                <a16:creationId xmlns:a16="http://schemas.microsoft.com/office/drawing/2014/main" id="{C711E8D6-82C3-47B3-B028-EE7FC384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83" y="547590"/>
            <a:ext cx="3800041" cy="446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4.googleusercontent.com/89O-D0F2oOEW47ols7JdXDO-Ec_zqO27_3dZhyY7MN0okp8J7u38Nh0-xsW0UH5U_BRle57MwJm3gOvhM-2wykOYsedhwLSZVVfY1WVe5Bd37HG1IwEo4XtpyZP41wckyfRTDXyVhCbduP1m2cb12Ds">
            <a:extLst>
              <a:ext uri="{FF2B5EF4-FFF2-40B4-BE49-F238E27FC236}">
                <a16:creationId xmlns:a16="http://schemas.microsoft.com/office/drawing/2014/main" id="{E3FBE12E-4F0A-4F24-9DAA-B77B7B59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71" y="547590"/>
            <a:ext cx="3767746" cy="446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4.googleusercontent.com/tnyG6iGvIeJXMhBGyn7AvqmfxJzNUSRYfYLhWfcJ62jGJ_5MmbgdmncoAq67-XpCKME0kvoqH76FQsyXmMTjGWyd9PdVaHpD3GdevykjKOZCcLf4y8G8HPfcwqjEeosvwrVebIVB-kJiVMxEkuW6ZZI">
            <a:extLst>
              <a:ext uri="{FF2B5EF4-FFF2-40B4-BE49-F238E27FC236}">
                <a16:creationId xmlns:a16="http://schemas.microsoft.com/office/drawing/2014/main" id="{952CB4B0-21F4-48AE-8CEB-DC9F8B151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490" y="2168166"/>
            <a:ext cx="3519019" cy="416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594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49AB-BB44-42BA-8D56-4317B302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45192"/>
            <a:ext cx="9720072" cy="822960"/>
          </a:xfrm>
        </p:spPr>
        <p:txBody>
          <a:bodyPr>
            <a:normAutofit/>
          </a:bodyPr>
          <a:lstStyle/>
          <a:p>
            <a:r>
              <a:rPr lang="ru-RU" sz="2500" i="1" dirty="0" err="1"/>
              <a:t>Виявлення</a:t>
            </a:r>
            <a:r>
              <a:rPr lang="ru-RU" sz="2500" i="1" dirty="0"/>
              <a:t> </a:t>
            </a:r>
            <a:r>
              <a:rPr lang="ru-RU" sz="2500" i="1" dirty="0" err="1"/>
              <a:t>найбільш</a:t>
            </a:r>
            <a:r>
              <a:rPr lang="ru-RU" sz="2500" i="1" dirty="0"/>
              <a:t> </a:t>
            </a:r>
            <a:r>
              <a:rPr lang="ru-RU" sz="2500" i="1" dirty="0" err="1"/>
              <a:t>популярних</a:t>
            </a:r>
            <a:r>
              <a:rPr lang="ru-RU" sz="2500" i="1" dirty="0"/>
              <a:t> </a:t>
            </a:r>
            <a:r>
              <a:rPr lang="ru-RU" sz="2500" i="1" dirty="0" err="1"/>
              <a:t>об'єктів</a:t>
            </a:r>
            <a:r>
              <a:rPr lang="ru-RU" sz="2500" i="1" dirty="0"/>
              <a:t> в </a:t>
            </a:r>
            <a:r>
              <a:rPr lang="ru-RU" sz="2500" i="1" dirty="0" err="1"/>
              <a:t>залежності</a:t>
            </a:r>
            <a:r>
              <a:rPr lang="ru-RU" sz="2500" i="1" dirty="0"/>
              <a:t> </a:t>
            </a:r>
            <a:r>
              <a:rPr lang="ru-RU" sz="2500" i="1" dirty="0" err="1"/>
              <a:t>від</a:t>
            </a:r>
            <a:r>
              <a:rPr lang="ru-RU" sz="2500" i="1" dirty="0"/>
              <a:t> </a:t>
            </a:r>
            <a:r>
              <a:rPr lang="ru-RU" sz="2500" i="1" dirty="0" err="1"/>
              <a:t>певних</a:t>
            </a:r>
            <a:r>
              <a:rPr lang="ru-RU" sz="2500" i="1" dirty="0"/>
              <a:t> </a:t>
            </a:r>
            <a:r>
              <a:rPr lang="ru-RU" sz="2500" i="1" dirty="0" err="1"/>
              <a:t>харакеристик</a:t>
            </a:r>
            <a:endParaRPr lang="en-US"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8399-5C58-450E-B6A3-FF62FF26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082700"/>
            <a:ext cx="4754880" cy="389990"/>
          </a:xfrm>
        </p:spPr>
        <p:txBody>
          <a:bodyPr>
            <a:normAutofit/>
          </a:bodyPr>
          <a:lstStyle/>
          <a:p>
            <a:r>
              <a:rPr lang="ru-RU" sz="1800" i="1" dirty="0" err="1"/>
              <a:t>Знаходимо</a:t>
            </a:r>
            <a:r>
              <a:rPr lang="ru-RU" sz="1800" i="1" dirty="0"/>
              <a:t> </a:t>
            </a:r>
            <a:r>
              <a:rPr lang="ru-RU" sz="1800" i="1" dirty="0" err="1"/>
              <a:t>найпопулярніших</a:t>
            </a:r>
            <a:r>
              <a:rPr lang="ru-RU" sz="1800" i="1" dirty="0"/>
              <a:t> </a:t>
            </a:r>
            <a:r>
              <a:rPr lang="ru-RU" sz="1800" i="1" dirty="0" err="1"/>
              <a:t>виконавців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90080-81DB-4AFD-A7F3-9A6309169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082700"/>
            <a:ext cx="4754880" cy="389990"/>
          </a:xfrm>
        </p:spPr>
        <p:txBody>
          <a:bodyPr>
            <a:normAutofit/>
          </a:bodyPr>
          <a:lstStyle/>
          <a:p>
            <a:r>
              <a:rPr lang="ru-RU" sz="1800" i="1" dirty="0" err="1"/>
              <a:t>Знаходимо</a:t>
            </a:r>
            <a:r>
              <a:rPr lang="ru-RU" sz="1800" i="1" dirty="0"/>
              <a:t> </a:t>
            </a:r>
            <a:r>
              <a:rPr lang="ru-RU" sz="1800" i="1" dirty="0" err="1"/>
              <a:t>найпопулярні</a:t>
            </a:r>
            <a:r>
              <a:rPr lang="ru-RU" sz="1800" i="1" dirty="0"/>
              <a:t> </a:t>
            </a:r>
            <a:r>
              <a:rPr lang="ru-RU" sz="1800" i="1" dirty="0" err="1"/>
              <a:t>альбоми</a:t>
            </a:r>
            <a:endParaRPr lang="en-US" sz="1800" dirty="0"/>
          </a:p>
        </p:txBody>
      </p:sp>
      <p:pic>
        <p:nvPicPr>
          <p:cNvPr id="9218" name="Picture 2" descr="https://lh5.googleusercontent.com/R9nP0RqXcX6gijNV1gegZPd2bxMTCB1jgINOncBC13IA3qxngIQL7Q3D3IdKVSboY3NJvKKL8pSTfY5mhoRjLIEx5L9eOXnoi_6auyrv4P3v9stnqwcTbyIs0eBXNEwh5MWMmG8klAP3wdsNxcDrfaA">
            <a:extLst>
              <a:ext uri="{FF2B5EF4-FFF2-40B4-BE49-F238E27FC236}">
                <a16:creationId xmlns:a16="http://schemas.microsoft.com/office/drawing/2014/main" id="{B8B90F55-9F51-4E29-998D-913565C0AE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79" y="2752165"/>
            <a:ext cx="2942531" cy="345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vfpKvDbKXn3FXx-smwWgCvNbhxoRogy3TkoqQhfoPa7m6_sFzULY4hCRVKQ5CUYXwic6G6wmJxd6FbRTugeBXQGBH61885hBsdgfldBAo01aQXr0B26e8g_hpmD4JNfk4XpIl72c7ilYYQyJVkkePGM">
            <a:extLst>
              <a:ext uri="{FF2B5EF4-FFF2-40B4-BE49-F238E27FC236}">
                <a16:creationId xmlns:a16="http://schemas.microsoft.com/office/drawing/2014/main" id="{17D3EC26-A9A8-445D-8E31-F94F7302B5D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03" y="2748367"/>
            <a:ext cx="2942531" cy="34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0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49AB-BB44-42BA-8D56-4317B302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7639"/>
            <a:ext cx="9720072" cy="822960"/>
          </a:xfrm>
        </p:spPr>
        <p:txBody>
          <a:bodyPr>
            <a:normAutofit/>
          </a:bodyPr>
          <a:lstStyle/>
          <a:p>
            <a:r>
              <a:rPr lang="ru-RU" sz="2500" i="1" dirty="0" err="1"/>
              <a:t>Виявлення</a:t>
            </a:r>
            <a:r>
              <a:rPr lang="ru-RU" sz="2500" i="1" dirty="0"/>
              <a:t> </a:t>
            </a:r>
            <a:r>
              <a:rPr lang="ru-RU" sz="2500" i="1" dirty="0" err="1"/>
              <a:t>найбільш</a:t>
            </a:r>
            <a:r>
              <a:rPr lang="ru-RU" sz="2500" i="1" dirty="0"/>
              <a:t> </a:t>
            </a:r>
            <a:r>
              <a:rPr lang="ru-RU" sz="2500" i="1" dirty="0" err="1"/>
              <a:t>популярних</a:t>
            </a:r>
            <a:r>
              <a:rPr lang="ru-RU" sz="2500" i="1" dirty="0"/>
              <a:t> </a:t>
            </a:r>
            <a:r>
              <a:rPr lang="ru-RU" sz="2500" i="1" dirty="0" err="1"/>
              <a:t>об'єктів</a:t>
            </a:r>
            <a:r>
              <a:rPr lang="ru-RU" sz="2500" i="1" dirty="0"/>
              <a:t> в </a:t>
            </a:r>
            <a:r>
              <a:rPr lang="ru-RU" sz="2500" i="1" dirty="0" err="1"/>
              <a:t>залежності</a:t>
            </a:r>
            <a:r>
              <a:rPr lang="ru-RU" sz="2500" i="1" dirty="0"/>
              <a:t> </a:t>
            </a:r>
            <a:r>
              <a:rPr lang="ru-RU" sz="2500" i="1" dirty="0" err="1"/>
              <a:t>від</a:t>
            </a:r>
            <a:r>
              <a:rPr lang="ru-RU" sz="2500" i="1" dirty="0"/>
              <a:t> </a:t>
            </a:r>
            <a:r>
              <a:rPr lang="ru-RU" sz="2500" i="1" dirty="0" err="1"/>
              <a:t>певних</a:t>
            </a:r>
            <a:r>
              <a:rPr lang="ru-RU" sz="2500" i="1" dirty="0"/>
              <a:t> </a:t>
            </a:r>
            <a:r>
              <a:rPr lang="ru-RU" sz="2500" i="1" dirty="0" err="1"/>
              <a:t>харакеристик</a:t>
            </a:r>
            <a:endParaRPr lang="en-US"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8399-5C58-450E-B6A3-FF62FF26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508959"/>
            <a:ext cx="4754880" cy="389990"/>
          </a:xfrm>
        </p:spPr>
        <p:txBody>
          <a:bodyPr>
            <a:normAutofit fontScale="92500" lnSpcReduction="10000"/>
          </a:bodyPr>
          <a:lstStyle/>
          <a:p>
            <a:r>
              <a:rPr lang="ru-RU" sz="1800" i="1" dirty="0" err="1"/>
              <a:t>Знаходимо</a:t>
            </a:r>
            <a:r>
              <a:rPr lang="ru-RU" sz="1800" i="1" dirty="0"/>
              <a:t> </a:t>
            </a:r>
            <a:r>
              <a:rPr lang="ru-RU" sz="1800" i="1" dirty="0" err="1"/>
              <a:t>найпопулярніші</a:t>
            </a:r>
            <a:r>
              <a:rPr lang="ru-RU" sz="1800" i="1" dirty="0"/>
              <a:t> </a:t>
            </a:r>
            <a:r>
              <a:rPr lang="ru-RU" sz="1800" i="1" dirty="0" err="1"/>
              <a:t>жанри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90080-81DB-4AFD-A7F3-9A6309169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3084" y="1522212"/>
            <a:ext cx="4754880" cy="557599"/>
          </a:xfrm>
        </p:spPr>
        <p:txBody>
          <a:bodyPr>
            <a:normAutofit fontScale="92500" lnSpcReduction="10000"/>
          </a:bodyPr>
          <a:lstStyle/>
          <a:p>
            <a:r>
              <a:rPr lang="ru-RU" sz="1900" i="1" dirty="0" err="1"/>
              <a:t>Візуалізація</a:t>
            </a:r>
            <a:r>
              <a:rPr lang="ru-RU" sz="1900" i="1" dirty="0"/>
              <a:t> </a:t>
            </a:r>
            <a:r>
              <a:rPr lang="ru-RU" sz="1900" i="1" dirty="0" err="1"/>
              <a:t>розподілу</a:t>
            </a:r>
            <a:r>
              <a:rPr lang="ru-RU" sz="1900" i="1" dirty="0"/>
              <a:t> </a:t>
            </a:r>
            <a:r>
              <a:rPr lang="en-US" sz="1900" i="1" dirty="0"/>
              <a:t>“</a:t>
            </a:r>
            <a:r>
              <a:rPr lang="ru-RU" sz="1900" i="1" dirty="0" err="1"/>
              <a:t>популярності</a:t>
            </a:r>
            <a:r>
              <a:rPr lang="en-US" sz="1900" i="1" dirty="0"/>
              <a:t>”</a:t>
            </a:r>
            <a:r>
              <a:rPr lang="ru-RU" sz="1900" i="1" dirty="0"/>
              <a:t> за </a:t>
            </a:r>
            <a:r>
              <a:rPr lang="ru-RU" sz="1900" i="1" dirty="0" err="1"/>
              <a:t>обраними</a:t>
            </a:r>
            <a:r>
              <a:rPr lang="ru-RU" sz="1900" i="1" dirty="0"/>
              <a:t> жанрами</a:t>
            </a:r>
            <a:endParaRPr lang="en-US" sz="1900" dirty="0"/>
          </a:p>
        </p:txBody>
      </p:sp>
      <p:pic>
        <p:nvPicPr>
          <p:cNvPr id="10242" name="Picture 2" descr="https://lh4.googleusercontent.com/6kEV4s_ecpTC9vvw_tkjCYF3haip4rCF-Q_331MqyE6xgjYaFKNqEdbWG-WgsFbw8nT7qj6zF4VXfEh-DnDvf55ns0s50n5Z3jKGmNEWTxpSlNJEwvI84btNGiXsgd77je3pa5AliRtND7vm7vIixQo">
            <a:extLst>
              <a:ext uri="{FF2B5EF4-FFF2-40B4-BE49-F238E27FC236}">
                <a16:creationId xmlns:a16="http://schemas.microsoft.com/office/drawing/2014/main" id="{2EE0A07E-D99E-4908-8DDA-EDDC093F337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80" y="2248460"/>
            <a:ext cx="3465552" cy="406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FKEinzzC0JiA9PJj-RLqKQVyb3evuSl778EKxzks0qCBexvkEyxzqtnL4P0uuj3TZn7k3EBuk0uvNJGHLmONl_WH5zGHgI6TYAVkRyvgwI_RiaIIwKAD2NRsW4MlXIKmW9oTGIJMyTudxlmuOeXipPI">
            <a:extLst>
              <a:ext uri="{FF2B5EF4-FFF2-40B4-BE49-F238E27FC236}">
                <a16:creationId xmlns:a16="http://schemas.microsoft.com/office/drawing/2014/main" id="{4C40F90C-3A35-428A-B75D-EB2D6758BFA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53" y="2480329"/>
            <a:ext cx="3169794" cy="37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99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1C07-BCB6-4E61-B17B-0804EB21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35" y="471509"/>
            <a:ext cx="5065059" cy="1737360"/>
          </a:xfrm>
        </p:spPr>
        <p:txBody>
          <a:bodyPr/>
          <a:lstStyle/>
          <a:p>
            <a:r>
              <a:rPr lang="ru-RU" sz="3500" i="1" dirty="0" err="1"/>
              <a:t>Графік</a:t>
            </a:r>
            <a:r>
              <a:rPr lang="ru-RU" sz="3500" i="1" dirty="0"/>
              <a:t> </a:t>
            </a:r>
            <a:r>
              <a:rPr lang="ru-RU" sz="3500" i="1" dirty="0" err="1"/>
              <a:t>кореляціїї</a:t>
            </a:r>
            <a:r>
              <a:rPr lang="ru-RU" sz="3500" i="1" dirty="0"/>
              <a:t> </a:t>
            </a:r>
            <a:r>
              <a:rPr lang="ru-RU" sz="3500" i="1" dirty="0" err="1"/>
              <a:t>числових</a:t>
            </a:r>
            <a:r>
              <a:rPr lang="ru-RU" sz="3500" i="1" dirty="0"/>
              <a:t> </a:t>
            </a:r>
            <a:r>
              <a:rPr lang="ru-RU" sz="3500" i="1" dirty="0" err="1"/>
              <a:t>неперервних</a:t>
            </a:r>
            <a:r>
              <a:rPr lang="ru-RU" sz="3500" i="1" dirty="0"/>
              <a:t> </a:t>
            </a:r>
            <a:r>
              <a:rPr lang="ru-RU" sz="3500" i="1" dirty="0" err="1"/>
              <a:t>змінних</a:t>
            </a:r>
            <a:endParaRPr lang="en-US" sz="35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DF939-0E71-4081-9BD5-7E8AC2BF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3092" y="2398068"/>
            <a:ext cx="4389120" cy="3609032"/>
          </a:xfrm>
        </p:spPr>
        <p:txBody>
          <a:bodyPr>
            <a:noAutofit/>
          </a:bodyPr>
          <a:lstStyle/>
          <a:p>
            <a:r>
              <a:rPr lang="ru-RU" sz="1800" i="1" dirty="0" err="1"/>
              <a:t>Виходячи</a:t>
            </a:r>
            <a:r>
              <a:rPr lang="ru-RU" sz="1800" i="1" dirty="0"/>
              <a:t> з </a:t>
            </a:r>
            <a:r>
              <a:rPr lang="ru-RU" sz="1800" i="1" dirty="0" err="1"/>
              <a:t>результатів</a:t>
            </a:r>
            <a:r>
              <a:rPr lang="ru-RU" sz="1800" i="1" dirty="0"/>
              <a:t> </a:t>
            </a:r>
            <a:r>
              <a:rPr lang="ru-RU" sz="1800" i="1" dirty="0" err="1"/>
              <a:t>кореляційного</a:t>
            </a:r>
            <a:r>
              <a:rPr lang="ru-RU" sz="1800" i="1" dirty="0"/>
              <a:t> </a:t>
            </a:r>
            <a:r>
              <a:rPr lang="ru-RU" sz="1800" i="1" dirty="0" err="1"/>
              <a:t>графіка</a:t>
            </a:r>
            <a:r>
              <a:rPr lang="ru-RU" sz="1800" i="1" dirty="0"/>
              <a:t>, </a:t>
            </a:r>
            <a:r>
              <a:rPr lang="ru-RU" sz="1800" i="1" dirty="0" err="1"/>
              <a:t>можна</a:t>
            </a:r>
            <a:r>
              <a:rPr lang="ru-RU" sz="1800" i="1" dirty="0"/>
              <a:t> </a:t>
            </a:r>
            <a:r>
              <a:rPr lang="ru-RU" sz="1800" i="1" dirty="0" err="1"/>
              <a:t>зробити</a:t>
            </a:r>
            <a:r>
              <a:rPr lang="ru-RU" sz="1800" i="1" dirty="0"/>
              <a:t> </a:t>
            </a:r>
            <a:r>
              <a:rPr lang="ru-RU" sz="1800" i="1" dirty="0" err="1"/>
              <a:t>висновок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проаналізованими</a:t>
            </a:r>
            <a:r>
              <a:rPr lang="ru-RU" sz="1800" i="1" dirty="0"/>
              <a:t> нами </a:t>
            </a:r>
            <a:r>
              <a:rPr lang="ru-RU" sz="1800" i="1" dirty="0" err="1"/>
              <a:t>змінними</a:t>
            </a:r>
            <a:r>
              <a:rPr lang="ru-RU" sz="1800" i="1" dirty="0"/>
              <a:t> не </a:t>
            </a:r>
            <a:r>
              <a:rPr lang="ru-RU" sz="1800" i="1" dirty="0" err="1"/>
              <a:t>існує</a:t>
            </a:r>
            <a:r>
              <a:rPr lang="ru-RU" sz="1800" i="1" dirty="0"/>
              <a:t> </a:t>
            </a:r>
            <a:r>
              <a:rPr lang="ru-RU" sz="1800" i="1" dirty="0" err="1"/>
              <a:t>значущої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. </a:t>
            </a:r>
            <a:r>
              <a:rPr lang="ru-RU" sz="1800" i="1" dirty="0" err="1"/>
              <a:t>Зокрема</a:t>
            </a:r>
            <a:r>
              <a:rPr lang="ru-RU" sz="1800" i="1" dirty="0"/>
              <a:t>, </a:t>
            </a:r>
            <a:r>
              <a:rPr lang="ru-RU" sz="1800" i="1" dirty="0" err="1"/>
              <a:t>немає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популярністю</a:t>
            </a:r>
            <a:r>
              <a:rPr lang="ru-RU" sz="1800" i="1" dirty="0"/>
              <a:t> треку та </a:t>
            </a:r>
            <a:r>
              <a:rPr lang="ru-RU" sz="1800" i="1" dirty="0" err="1"/>
              <a:t>валентністю</a:t>
            </a:r>
            <a:r>
              <a:rPr lang="ru-RU" sz="1800" i="1" dirty="0"/>
              <a:t>, </a:t>
            </a:r>
            <a:r>
              <a:rPr lang="ru-RU" sz="1800" i="1" dirty="0" err="1"/>
              <a:t>довжиною</a:t>
            </a:r>
            <a:r>
              <a:rPr lang="ru-RU" sz="1800" i="1" dirty="0"/>
              <a:t> треку та </a:t>
            </a:r>
            <a:r>
              <a:rPr lang="ru-RU" sz="1800" i="1" dirty="0" err="1"/>
              <a:t>його</a:t>
            </a:r>
            <a:r>
              <a:rPr lang="ru-RU" sz="1800" i="1" dirty="0"/>
              <a:t> </a:t>
            </a:r>
            <a:r>
              <a:rPr lang="ru-RU" sz="1800" i="1" dirty="0" err="1"/>
              <a:t>енергічністю</a:t>
            </a:r>
            <a:r>
              <a:rPr lang="ru-RU" sz="1800" i="1" dirty="0"/>
              <a:t>, ненормативною </a:t>
            </a:r>
            <a:r>
              <a:rPr lang="ru-RU" sz="1800" i="1" dirty="0" err="1"/>
              <a:t>лексикою</a:t>
            </a:r>
            <a:r>
              <a:rPr lang="ru-RU" sz="1800" i="1" dirty="0"/>
              <a:t> та темпом,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впливає</a:t>
            </a:r>
            <a:r>
              <a:rPr lang="ru-RU" sz="1800" i="1" dirty="0"/>
              <a:t> на </a:t>
            </a:r>
            <a:r>
              <a:rPr lang="ru-RU" sz="1800" i="1" dirty="0" err="1"/>
              <a:t>промовистість</a:t>
            </a:r>
            <a:r>
              <a:rPr lang="ru-RU" sz="1800" i="1" dirty="0"/>
              <a:t> треку. </a:t>
            </a:r>
            <a:r>
              <a:rPr lang="ru-RU" sz="1800" i="1" dirty="0" err="1"/>
              <a:t>Значення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 для </a:t>
            </a:r>
            <a:r>
              <a:rPr lang="ru-RU" sz="1800" i="1" dirty="0" err="1"/>
              <a:t>цих</a:t>
            </a:r>
            <a:r>
              <a:rPr lang="ru-RU" sz="1800" i="1" dirty="0"/>
              <a:t> </a:t>
            </a:r>
            <a:r>
              <a:rPr lang="ru-RU" sz="1800" i="1" dirty="0" err="1"/>
              <a:t>показників</a:t>
            </a:r>
            <a:r>
              <a:rPr lang="ru-RU" sz="1800" i="1" dirty="0"/>
              <a:t> </a:t>
            </a:r>
            <a:r>
              <a:rPr lang="ru-RU" sz="1800" i="1" dirty="0" err="1"/>
              <a:t>дорівнювали</a:t>
            </a:r>
            <a:r>
              <a:rPr lang="ru-RU" sz="1800" i="1" dirty="0"/>
              <a:t> 0,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свідчить</a:t>
            </a:r>
            <a:r>
              <a:rPr lang="ru-RU" sz="1800" i="1" dirty="0"/>
              <a:t> про </a:t>
            </a:r>
            <a:r>
              <a:rPr lang="ru-RU" sz="1800" i="1" dirty="0" err="1"/>
              <a:t>відсутність</a:t>
            </a:r>
            <a:r>
              <a:rPr lang="ru-RU" sz="1800" i="1" dirty="0"/>
              <a:t> </a:t>
            </a:r>
            <a:r>
              <a:rPr lang="ru-RU" sz="1800" i="1" dirty="0" err="1"/>
              <a:t>зв'язку</a:t>
            </a:r>
            <a:r>
              <a:rPr lang="ru-RU" sz="1800" i="1" dirty="0"/>
              <a:t>.</a:t>
            </a:r>
          </a:p>
          <a:p>
            <a:br>
              <a:rPr lang="ru-RU" sz="1800" i="1" dirty="0"/>
            </a:br>
            <a:endParaRPr lang="en-US" sz="1800" i="1" dirty="0"/>
          </a:p>
        </p:txBody>
      </p:sp>
      <p:pic>
        <p:nvPicPr>
          <p:cNvPr id="8198" name="Picture 6" descr="https://lh3.googleusercontent.com/IVlAGCuUkSvg2j-2wZD26PsH7hZafJr2aJTpdnoTK3dxStdYxMA7Uao-wgNQv01UDaZhLNp_Pw5f4OBOOw_Xt-qAvHQtyBrOqbX2IYUClInpH4n9nEXpeFf3iRv_AMPYFG7VZHiiV-u6kapA2tgRH4o">
            <a:extLst>
              <a:ext uri="{FF2B5EF4-FFF2-40B4-BE49-F238E27FC236}">
                <a16:creationId xmlns:a16="http://schemas.microsoft.com/office/drawing/2014/main" id="{6FA39113-FFE5-4069-AD7D-EF80167FE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72" y="822325"/>
            <a:ext cx="43929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24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4294-A254-4FC6-AC26-78E7154A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i="1" dirty="0" err="1"/>
              <a:t>діаграму</a:t>
            </a:r>
            <a:r>
              <a:rPr lang="ru-RU" sz="2500" i="1" dirty="0"/>
              <a:t> </a:t>
            </a:r>
            <a:r>
              <a:rPr lang="ru-RU" sz="2500" i="1" dirty="0" err="1"/>
              <a:t>розсіювання</a:t>
            </a:r>
            <a:r>
              <a:rPr lang="ru-RU" sz="2500" i="1" dirty="0"/>
              <a:t> для </a:t>
            </a:r>
            <a:r>
              <a:rPr lang="ru-RU" sz="2500" i="1" dirty="0" err="1"/>
              <a:t>візуалізації</a:t>
            </a:r>
            <a:r>
              <a:rPr lang="ru-RU" sz="2500" i="1" dirty="0"/>
              <a:t> </a:t>
            </a:r>
            <a:r>
              <a:rPr lang="ru-RU" sz="2500" i="1" dirty="0" err="1"/>
              <a:t>зв'язку</a:t>
            </a:r>
            <a:r>
              <a:rPr lang="ru-RU" sz="2500" i="1" dirty="0"/>
              <a:t> </a:t>
            </a:r>
            <a:r>
              <a:rPr lang="ru-RU" sz="2500" i="1" dirty="0" err="1"/>
              <a:t>між</a:t>
            </a:r>
            <a:r>
              <a:rPr lang="ru-RU" sz="2500" i="1" dirty="0"/>
              <a:t> </a:t>
            </a:r>
            <a:r>
              <a:rPr lang="ru-RU" sz="2500" i="1" dirty="0" err="1"/>
              <a:t>двома</a:t>
            </a:r>
            <a:r>
              <a:rPr lang="ru-RU" sz="2500" i="1" dirty="0"/>
              <a:t> </a:t>
            </a:r>
            <a:r>
              <a:rPr lang="ru-RU" sz="2500" i="1" dirty="0" err="1"/>
              <a:t>змінними</a:t>
            </a:r>
            <a:r>
              <a:rPr lang="ru-RU" sz="2500" i="1" dirty="0"/>
              <a:t>, "</a:t>
            </a:r>
            <a:r>
              <a:rPr lang="ru-RU" sz="2500" i="1" dirty="0" err="1"/>
              <a:t>енергією</a:t>
            </a:r>
            <a:r>
              <a:rPr lang="ru-RU" sz="2500" i="1" dirty="0"/>
              <a:t>" та "</a:t>
            </a:r>
            <a:r>
              <a:rPr lang="ru-RU" sz="2500" i="1" dirty="0" err="1"/>
              <a:t>гучністю</a:t>
            </a:r>
            <a:r>
              <a:rPr lang="ru-RU" sz="2500" i="1" dirty="0"/>
              <a:t>"</a:t>
            </a:r>
            <a:endParaRPr lang="en-US" sz="25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21FDC-68F0-49D9-8037-F2BAFF7B8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i="1" dirty="0" err="1"/>
              <a:t>Вивчаючи</a:t>
            </a:r>
            <a:r>
              <a:rPr lang="ru-RU" sz="1800" i="1" dirty="0"/>
              <a:t> </a:t>
            </a:r>
            <a:r>
              <a:rPr lang="ru-RU" sz="1800" i="1" dirty="0" err="1"/>
              <a:t>графік</a:t>
            </a:r>
            <a:r>
              <a:rPr lang="ru-RU" sz="1800" i="1" dirty="0"/>
              <a:t>, ми </a:t>
            </a:r>
            <a:r>
              <a:rPr lang="ru-RU" sz="1800" i="1" dirty="0" err="1"/>
              <a:t>можемо</a:t>
            </a:r>
            <a:r>
              <a:rPr lang="ru-RU" sz="1800" i="1" dirty="0"/>
              <a:t> </a:t>
            </a:r>
            <a:r>
              <a:rPr lang="ru-RU" sz="1800" i="1" dirty="0" err="1"/>
              <a:t>візуально</a:t>
            </a:r>
            <a:r>
              <a:rPr lang="ru-RU" sz="1800" i="1" dirty="0"/>
              <a:t> </a:t>
            </a:r>
            <a:r>
              <a:rPr lang="ru-RU" sz="1800" i="1" dirty="0" err="1"/>
              <a:t>підтвердити</a:t>
            </a:r>
            <a:r>
              <a:rPr lang="ru-RU" sz="1800" i="1" dirty="0"/>
              <a:t> </a:t>
            </a:r>
            <a:r>
              <a:rPr lang="ru-RU" sz="1800" i="1" dirty="0" err="1"/>
              <a:t>існування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рівнями</a:t>
            </a:r>
            <a:r>
              <a:rPr lang="ru-RU" sz="1800" i="1" dirty="0"/>
              <a:t> </a:t>
            </a:r>
            <a:r>
              <a:rPr lang="ru-RU" sz="1800" i="1" dirty="0" err="1"/>
              <a:t>енергії</a:t>
            </a:r>
            <a:r>
              <a:rPr lang="ru-RU" sz="1800" i="1" dirty="0"/>
              <a:t> та </a:t>
            </a:r>
            <a:r>
              <a:rPr lang="ru-RU" sz="1800" i="1" dirty="0" err="1"/>
              <a:t>гучності</a:t>
            </a:r>
            <a:r>
              <a:rPr lang="ru-RU" sz="1800" i="1" dirty="0"/>
              <a:t> </a:t>
            </a:r>
            <a:r>
              <a:rPr lang="ru-RU" sz="1800" i="1" dirty="0" err="1"/>
              <a:t>треків</a:t>
            </a:r>
            <a:r>
              <a:rPr lang="ru-RU" sz="1800" i="1" dirty="0"/>
              <a:t>. </a:t>
            </a:r>
            <a:endParaRPr lang="en-US" sz="1800" i="1" dirty="0"/>
          </a:p>
        </p:txBody>
      </p:sp>
      <p:pic>
        <p:nvPicPr>
          <p:cNvPr id="12290" name="Picture 2" descr="https://lh6.googleusercontent.com/yDOBIcjwMnVxQ-8RMY1r1aoRzNGUk37pubvIzQ9mywNHKQuwR_rgDXhjDumciEwLn03cC3CtWljYtekHuECk1JzyZ6FST-UH5HgbFfAJYgriDMcc5ja67cZl9ftpgaR4zcjbG9AV3suIx_mFbAnNipQ">
            <a:extLst>
              <a:ext uri="{FF2B5EF4-FFF2-40B4-BE49-F238E27FC236}">
                <a16:creationId xmlns:a16="http://schemas.microsoft.com/office/drawing/2014/main" id="{077A76BF-3D26-48A4-9E67-79EBDB885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75" y="822325"/>
            <a:ext cx="4397738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08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B7D5-044C-4FD5-84A1-8F73432A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500" i="1" dirty="0" err="1"/>
              <a:t>Основні</a:t>
            </a:r>
            <a:r>
              <a:rPr lang="ru-RU" sz="3500" i="1" dirty="0"/>
              <a:t> </a:t>
            </a:r>
            <a:r>
              <a:rPr lang="ru-RU" sz="3500" i="1" dirty="0" err="1"/>
              <a:t>питання</a:t>
            </a:r>
            <a:r>
              <a:rPr lang="ru-RU" sz="3500" i="1" dirty="0"/>
              <a:t> </a:t>
            </a:r>
            <a:r>
              <a:rPr lang="ru-RU" sz="3500" i="1" dirty="0" err="1"/>
              <a:t>Дослідження</a:t>
            </a:r>
            <a:endParaRPr lang="en-US" sz="35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E46FB0-C78A-4C28-8EB1-F47E51C1E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540811"/>
            <a:ext cx="5678488" cy="37478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CA052-74D6-4C66-BFAE-386D73582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100" i="1" dirty="0"/>
              <a:t>1. </a:t>
            </a:r>
            <a:r>
              <a:rPr lang="ru-RU" sz="2100" i="1" dirty="0" err="1"/>
              <a:t>Залежність</a:t>
            </a:r>
            <a:r>
              <a:rPr lang="ru-RU" sz="2100" i="1" dirty="0"/>
              <a:t> </a:t>
            </a:r>
            <a:r>
              <a:rPr lang="ru-RU" sz="2100" i="1" dirty="0" err="1"/>
              <a:t>популярності</a:t>
            </a:r>
            <a:r>
              <a:rPr lang="ru-RU" sz="2100" i="1" dirty="0"/>
              <a:t> треку за </a:t>
            </a:r>
            <a:r>
              <a:rPr lang="ru-RU" sz="2100" i="1" dirty="0" err="1"/>
              <a:t>валентністю</a:t>
            </a:r>
            <a:r>
              <a:rPr lang="ru-RU" sz="2100" i="1" dirty="0"/>
              <a:t>(</a:t>
            </a:r>
            <a:r>
              <a:rPr lang="ru-RU" sz="2100" i="1" dirty="0" err="1"/>
              <a:t>valence</a:t>
            </a:r>
            <a:r>
              <a:rPr lang="ru-RU" sz="2100" i="1" dirty="0"/>
              <a:t>)</a:t>
            </a:r>
            <a:endParaRPr lang="en-US" sz="2100" i="1" dirty="0"/>
          </a:p>
          <a:p>
            <a:r>
              <a:rPr lang="en-US" sz="2100" i="1" dirty="0"/>
              <a:t>2. </a:t>
            </a:r>
            <a:r>
              <a:rPr lang="ru-RU" sz="2100" i="1" dirty="0"/>
              <a:t>Як </a:t>
            </a:r>
            <a:r>
              <a:rPr lang="ru-RU" sz="2100" i="1" dirty="0" err="1"/>
              <a:t>тривалість</a:t>
            </a:r>
            <a:r>
              <a:rPr lang="ru-RU" sz="2100" i="1" dirty="0"/>
              <a:t> треку </a:t>
            </a:r>
            <a:r>
              <a:rPr lang="ru-RU" sz="2100" i="1" dirty="0" err="1"/>
              <a:t>впливає</a:t>
            </a:r>
            <a:r>
              <a:rPr lang="ru-RU" sz="2100" i="1" dirty="0"/>
              <a:t> на </a:t>
            </a:r>
            <a:r>
              <a:rPr lang="ru-RU" sz="2100" i="1" dirty="0" err="1"/>
              <a:t>його</a:t>
            </a:r>
            <a:r>
              <a:rPr lang="ru-RU" sz="2100" i="1" dirty="0"/>
              <a:t> </a:t>
            </a:r>
            <a:r>
              <a:rPr lang="ru-RU" sz="2100" i="1" dirty="0" err="1"/>
              <a:t>енергійність</a:t>
            </a:r>
            <a:r>
              <a:rPr lang="ru-RU" sz="2100" i="1" dirty="0"/>
              <a:t> </a:t>
            </a:r>
            <a:endParaRPr lang="en-US" sz="2100" i="1" dirty="0"/>
          </a:p>
          <a:p>
            <a:r>
              <a:rPr lang="en-US" sz="2100" i="1" dirty="0"/>
              <a:t>3. </a:t>
            </a:r>
            <a:r>
              <a:rPr lang="ru-RU" sz="2100" i="1" dirty="0"/>
              <a:t>Як </a:t>
            </a:r>
            <a:r>
              <a:rPr lang="ru-RU" sz="2100" i="1" dirty="0" err="1"/>
              <a:t>ненормативна</a:t>
            </a:r>
            <a:r>
              <a:rPr lang="ru-RU" sz="2100" i="1" dirty="0"/>
              <a:t> лексика й темп </a:t>
            </a:r>
            <a:r>
              <a:rPr lang="ru-RU" sz="2100" i="1" dirty="0" err="1"/>
              <a:t>впливає</a:t>
            </a:r>
            <a:r>
              <a:rPr lang="ru-RU" sz="2100" i="1" dirty="0"/>
              <a:t> на </a:t>
            </a:r>
            <a:r>
              <a:rPr lang="ru-RU" sz="2100" i="1" dirty="0" err="1"/>
              <a:t>мовність</a:t>
            </a:r>
            <a:r>
              <a:rPr lang="ru-RU" sz="2100" i="1" dirty="0"/>
              <a:t>(</a:t>
            </a:r>
            <a:r>
              <a:rPr lang="ru-RU" sz="2100" i="1" dirty="0" err="1"/>
              <a:t>speechiness</a:t>
            </a:r>
            <a:r>
              <a:rPr lang="ru-RU" sz="2100" i="1" dirty="0"/>
              <a:t>) треку</a:t>
            </a:r>
            <a:endParaRPr lang="en-US" sz="2100" i="1" dirty="0"/>
          </a:p>
          <a:p>
            <a:r>
              <a:rPr lang="en-US" sz="2100" i="1" dirty="0"/>
              <a:t>4.</a:t>
            </a:r>
            <a:r>
              <a:rPr lang="uk-UA" sz="2100" i="1" dirty="0"/>
              <a:t> </a:t>
            </a:r>
            <a:r>
              <a:rPr lang="ru-RU" sz="2100" i="1" dirty="0" err="1"/>
              <a:t>Який</a:t>
            </a:r>
            <a:r>
              <a:rPr lang="ru-RU" sz="2100" i="1" dirty="0"/>
              <a:t> альбом є </a:t>
            </a:r>
            <a:r>
              <a:rPr lang="ru-RU" sz="2100" i="1" dirty="0" err="1"/>
              <a:t>найпопулярнішим</a:t>
            </a:r>
            <a:r>
              <a:rPr lang="ru-RU" sz="2100" i="1" dirty="0"/>
              <a:t>, </a:t>
            </a:r>
            <a:r>
              <a:rPr lang="ru-RU" sz="2100" i="1" dirty="0" err="1"/>
              <a:t>що</a:t>
            </a:r>
            <a:r>
              <a:rPr lang="ru-RU" sz="2100" i="1" dirty="0"/>
              <a:t> є </a:t>
            </a:r>
            <a:r>
              <a:rPr lang="ru-RU" sz="2100" i="1" dirty="0" err="1"/>
              <a:t>спільного</a:t>
            </a:r>
            <a:r>
              <a:rPr lang="ru-RU" sz="2100" i="1" dirty="0"/>
              <a:t> </a:t>
            </a:r>
            <a:r>
              <a:rPr lang="ru-RU" sz="2100" i="1" dirty="0" err="1"/>
              <a:t>між</a:t>
            </a:r>
            <a:r>
              <a:rPr lang="ru-RU" sz="2100" i="1" dirty="0"/>
              <a:t> </a:t>
            </a:r>
            <a:r>
              <a:rPr lang="ru-RU" sz="2100" i="1" dirty="0" err="1"/>
              <a:t>його</a:t>
            </a:r>
            <a:r>
              <a:rPr lang="ru-RU" sz="2100" i="1" dirty="0"/>
              <a:t> треками</a:t>
            </a:r>
            <a:endParaRPr lang="uk-UA" sz="2100" i="1" dirty="0"/>
          </a:p>
        </p:txBody>
      </p:sp>
    </p:spTree>
    <p:extLst>
      <p:ext uri="{BB962C8B-B14F-4D97-AF65-F5344CB8AC3E}">
        <p14:creationId xmlns:p14="http://schemas.microsoft.com/office/powerpoint/2010/main" val="3428098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79DD-4585-4CBE-ADBC-1F320F21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52" y="647969"/>
            <a:ext cx="10603096" cy="1499616"/>
          </a:xfrm>
        </p:spPr>
        <p:txBody>
          <a:bodyPr>
            <a:normAutofit/>
          </a:bodyPr>
          <a:lstStyle/>
          <a:p>
            <a:r>
              <a:rPr lang="ru-RU" sz="3000" i="1" dirty="0" err="1"/>
              <a:t>графіки</a:t>
            </a:r>
            <a:r>
              <a:rPr lang="ru-RU" sz="3000" i="1" dirty="0"/>
              <a:t> </a:t>
            </a:r>
            <a:r>
              <a:rPr lang="ru-RU" sz="3000" i="1" dirty="0" err="1"/>
              <a:t>щільності</a:t>
            </a:r>
            <a:r>
              <a:rPr lang="ru-RU" sz="3000" i="1" dirty="0"/>
              <a:t> для </a:t>
            </a:r>
            <a:r>
              <a:rPr lang="ru-RU" sz="3000" i="1" dirty="0" err="1"/>
              <a:t>змінних</a:t>
            </a:r>
            <a:r>
              <a:rPr lang="ru-RU" sz="3000" i="1" dirty="0"/>
              <a:t> "</a:t>
            </a:r>
            <a:r>
              <a:rPr lang="ru-RU" sz="3000" i="1" dirty="0" err="1"/>
              <a:t>енергія</a:t>
            </a:r>
            <a:r>
              <a:rPr lang="ru-RU" sz="3000" i="1" dirty="0"/>
              <a:t>" та "</a:t>
            </a:r>
            <a:r>
              <a:rPr lang="ru-RU" sz="3000" i="1" dirty="0" err="1"/>
              <a:t>гучність</a:t>
            </a:r>
            <a:r>
              <a:rPr lang="ru-RU" sz="3000" i="1" dirty="0"/>
              <a:t>"</a:t>
            </a:r>
            <a:endParaRPr lang="en-US" sz="3000" i="1" dirty="0"/>
          </a:p>
        </p:txBody>
      </p:sp>
      <p:pic>
        <p:nvPicPr>
          <p:cNvPr id="13314" name="Picture 2" descr="https://lh3.googleusercontent.com/AxsbmHTlksWiX6JSebw7ySJbwG3HAteLJcjUfzJzyjVKIhJJJwndYVKhdYXlB-4Rvz5ttANLS_KkX4i4HjvotxGCk9k3edPjPaHjs7MTwZz9oefMMfzUYaRwog98vrHh2j7BHs_1_Rt9_MYVxUW-64o">
            <a:extLst>
              <a:ext uri="{FF2B5EF4-FFF2-40B4-BE49-F238E27FC236}">
                <a16:creationId xmlns:a16="http://schemas.microsoft.com/office/drawing/2014/main" id="{72211FE7-9405-40BD-B4EB-7D53B8142CD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20" y="2286000"/>
            <a:ext cx="342279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5.googleusercontent.com/BOD6sKIBr3BclupRSu9WWPuUtpT-1usKTU7drdxCUuiLn9K9__9ZIfQI_v5khBgtiGt5P3D1HE14_6Vi7K0jpeeTp0r2Kqf0As8iN2ivIBYCWDVXIzs58WWjQj4o9KpxeSnlDirxGj-cFU23nueRuFA">
            <a:extLst>
              <a:ext uri="{FF2B5EF4-FFF2-40B4-BE49-F238E27FC236}">
                <a16:creationId xmlns:a16="http://schemas.microsoft.com/office/drawing/2014/main" id="{487F604C-D70F-4E7F-B508-CE22E49C37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64" y="2286000"/>
            <a:ext cx="343351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97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FD54-15EC-4EF2-8AD3-1DB41CA4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829256" cy="1737360"/>
          </a:xfrm>
        </p:spPr>
        <p:txBody>
          <a:bodyPr/>
          <a:lstStyle/>
          <a:p>
            <a:r>
              <a:rPr lang="ru-RU" sz="3000" i="1" dirty="0"/>
              <a:t> </a:t>
            </a:r>
            <a:r>
              <a:rPr lang="ru-RU" sz="3000" i="1" dirty="0" err="1"/>
              <a:t>Стовпчаста</a:t>
            </a:r>
            <a:r>
              <a:rPr lang="ru-RU" sz="3000" i="1" dirty="0"/>
              <a:t> </a:t>
            </a:r>
            <a:r>
              <a:rPr lang="ru-RU" sz="3000" i="1" dirty="0" err="1"/>
              <a:t>діаграма</a:t>
            </a:r>
            <a:r>
              <a:rPr lang="ru-RU" sz="3000" i="1" dirty="0"/>
              <a:t> </a:t>
            </a:r>
            <a:r>
              <a:rPr lang="en-US" sz="3000" i="1" dirty="0" err="1"/>
              <a:t>speechiness</a:t>
            </a:r>
            <a:r>
              <a:rPr lang="en-US" sz="3000" i="1" dirty="0"/>
              <a:t> </a:t>
            </a:r>
            <a:r>
              <a:rPr lang="ru-RU" sz="3000" i="1" dirty="0"/>
              <a:t>для </a:t>
            </a:r>
            <a:r>
              <a:rPr lang="ru-RU" sz="3000" i="1" dirty="0" err="1"/>
              <a:t>кожної</a:t>
            </a:r>
            <a:r>
              <a:rPr lang="ru-RU" sz="3000" i="1" dirty="0"/>
              <a:t> </a:t>
            </a:r>
            <a:r>
              <a:rPr lang="ru-RU" sz="3000" i="1" dirty="0" err="1"/>
              <a:t>групи</a:t>
            </a:r>
            <a:r>
              <a:rPr lang="ru-RU" sz="3000" i="1" dirty="0"/>
              <a:t> </a:t>
            </a:r>
            <a:r>
              <a:rPr lang="en-US" sz="3000" i="1" dirty="0"/>
              <a:t>explicit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64961-1844-44A6-9F41-10D53BE8D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i="1" dirty="0"/>
              <a:t>На </a:t>
            </a:r>
            <a:r>
              <a:rPr lang="ru-RU" sz="1800" i="1" dirty="0" err="1"/>
              <a:t>графіку</a:t>
            </a:r>
            <a:r>
              <a:rPr lang="ru-RU" sz="1800" i="1" dirty="0"/>
              <a:t> </a:t>
            </a:r>
            <a:r>
              <a:rPr lang="ru-RU" sz="1800" i="1" dirty="0" err="1"/>
              <a:t>можна</a:t>
            </a:r>
            <a:r>
              <a:rPr lang="ru-RU" sz="1800" i="1" dirty="0"/>
              <a:t> </a:t>
            </a:r>
            <a:r>
              <a:rPr lang="ru-RU" sz="1800" i="1" dirty="0" err="1"/>
              <a:t>побачити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в </a:t>
            </a:r>
            <a:r>
              <a:rPr lang="ru-RU" sz="1800" i="1" dirty="0" err="1"/>
              <a:t>категорії</a:t>
            </a:r>
            <a:r>
              <a:rPr lang="ru-RU" sz="1800" i="1" dirty="0"/>
              <a:t>, де не </a:t>
            </a:r>
            <a:r>
              <a:rPr lang="ru-RU" sz="1800" i="1" dirty="0" err="1"/>
              <a:t>має</a:t>
            </a:r>
            <a:r>
              <a:rPr lang="ru-RU" sz="1800" i="1" dirty="0"/>
              <a:t> </a:t>
            </a:r>
            <a:r>
              <a:rPr lang="ru-RU" sz="1800" i="1" dirty="0" err="1"/>
              <a:t>ненормативної</a:t>
            </a:r>
            <a:r>
              <a:rPr lang="ru-RU" sz="1800" i="1" dirty="0"/>
              <a:t> лексики - </a:t>
            </a:r>
            <a:r>
              <a:rPr lang="ru-RU" sz="1800" i="1" dirty="0" err="1"/>
              <a:t>мовність</a:t>
            </a:r>
            <a:r>
              <a:rPr lang="ru-RU" sz="1800" i="1" dirty="0"/>
              <a:t> </a:t>
            </a:r>
            <a:r>
              <a:rPr lang="ru-RU" sz="1800" i="1" dirty="0" err="1"/>
              <a:t>набагато</a:t>
            </a:r>
            <a:r>
              <a:rPr lang="ru-RU" sz="1800" i="1" dirty="0"/>
              <a:t> </a:t>
            </a:r>
            <a:r>
              <a:rPr lang="ru-RU" sz="1800" i="1" dirty="0" err="1"/>
              <a:t>більша</a:t>
            </a:r>
            <a:r>
              <a:rPr lang="ru-RU" sz="1800" i="1" dirty="0"/>
              <a:t>.</a:t>
            </a:r>
          </a:p>
          <a:p>
            <a:r>
              <a:rPr lang="ru-RU" sz="1800" i="1" dirty="0" err="1"/>
              <a:t>Отже</a:t>
            </a:r>
            <a:r>
              <a:rPr lang="ru-RU" sz="1800" i="1" dirty="0"/>
              <a:t> </a:t>
            </a:r>
            <a:r>
              <a:rPr lang="ru-RU" sz="1800" i="1" dirty="0" err="1"/>
              <a:t>робимо</a:t>
            </a:r>
            <a:r>
              <a:rPr lang="ru-RU" sz="1800" i="1" dirty="0"/>
              <a:t> </a:t>
            </a:r>
            <a:r>
              <a:rPr lang="ru-RU" sz="1800" i="1" dirty="0" err="1"/>
              <a:t>висновок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дійсно</a:t>
            </a:r>
            <a:r>
              <a:rPr lang="ru-RU" sz="1800" i="1" dirty="0"/>
              <a:t> є </a:t>
            </a:r>
            <a:r>
              <a:rPr lang="ru-RU" sz="1800" i="1" dirty="0" err="1"/>
              <a:t>висока</a:t>
            </a:r>
            <a:r>
              <a:rPr lang="ru-RU" sz="1800" i="1" dirty="0"/>
              <a:t> </a:t>
            </a:r>
            <a:r>
              <a:rPr lang="ru-RU" sz="1800" i="1" dirty="0" err="1"/>
              <a:t>залежність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цими</a:t>
            </a:r>
            <a:r>
              <a:rPr lang="ru-RU" sz="1800" i="1" dirty="0"/>
              <a:t> </a:t>
            </a:r>
            <a:r>
              <a:rPr lang="ru-RU" sz="1800" i="1" dirty="0" err="1"/>
              <a:t>змінними</a:t>
            </a:r>
            <a:r>
              <a:rPr lang="ru-RU" sz="1800" i="1" dirty="0"/>
              <a:t>. </a:t>
            </a:r>
            <a:r>
              <a:rPr lang="ru-RU" sz="1800" i="1" dirty="0" err="1"/>
              <a:t>Тобто</a:t>
            </a:r>
            <a:r>
              <a:rPr lang="ru-RU" sz="1800" i="1" dirty="0"/>
              <a:t>, </a:t>
            </a:r>
            <a:r>
              <a:rPr lang="ru-RU" sz="1800" i="1" dirty="0" err="1"/>
              <a:t>наші</a:t>
            </a:r>
            <a:r>
              <a:rPr lang="ru-RU" sz="1800" i="1" dirty="0"/>
              <a:t> </a:t>
            </a:r>
            <a:r>
              <a:rPr lang="ru-RU" sz="1800" i="1" dirty="0" err="1"/>
              <a:t>очікування</a:t>
            </a:r>
            <a:r>
              <a:rPr lang="ru-RU" sz="1800" i="1" dirty="0"/>
              <a:t> </a:t>
            </a:r>
            <a:r>
              <a:rPr lang="ru-RU" sz="1800" i="1" dirty="0" err="1"/>
              <a:t>дійсно</a:t>
            </a:r>
            <a:r>
              <a:rPr lang="ru-RU" sz="1800" i="1" dirty="0"/>
              <a:t> </a:t>
            </a:r>
            <a:r>
              <a:rPr lang="ru-RU" sz="1800" i="1" dirty="0" err="1"/>
              <a:t>підтвердились</a:t>
            </a:r>
            <a:r>
              <a:rPr lang="ru-RU" sz="1800" i="1" dirty="0"/>
              <a:t>.</a:t>
            </a:r>
          </a:p>
          <a:p>
            <a:br>
              <a:rPr lang="ru-RU" sz="1800" i="1" dirty="0"/>
            </a:br>
            <a:endParaRPr lang="en-US" sz="1800" i="1" dirty="0"/>
          </a:p>
        </p:txBody>
      </p:sp>
      <p:pic>
        <p:nvPicPr>
          <p:cNvPr id="14338" name="Picture 2" descr="https://lh6.googleusercontent.com/4ho1JOdg9atpFD3za1Ac2t-2tTehwTmlQey_Du2eG1NYhej6kCTlVgvHDUajmCzuMBAIu_ImMEihfr1UitNVTjEmNf6cN86vnqCLIb_wSOUh09X2NVcdy83BY65DiP2L9ds7ULIJkuIV9suzGVzA51k">
            <a:extLst>
              <a:ext uri="{FF2B5EF4-FFF2-40B4-BE49-F238E27FC236}">
                <a16:creationId xmlns:a16="http://schemas.microsoft.com/office/drawing/2014/main" id="{DD16F613-2EBC-4415-A287-328C7AB83A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17" y="822325"/>
            <a:ext cx="443125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169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146C-93DB-4040-849A-90E3F153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500" i="1" dirty="0" err="1"/>
              <a:t>Висновки</a:t>
            </a:r>
            <a:endParaRPr lang="en-US" sz="35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195A-751B-41B9-981C-5C5A05B686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i="1" dirty="0">
                <a:solidFill>
                  <a:srgbClr val="00B0F0"/>
                </a:solidFill>
              </a:rPr>
              <a:t>1</a:t>
            </a:r>
            <a:r>
              <a:rPr lang="ru-RU" sz="1800" i="1" dirty="0"/>
              <a:t>. </a:t>
            </a:r>
            <a:r>
              <a:rPr lang="ru-RU" sz="1800" i="1" dirty="0" err="1"/>
              <a:t>Початкові</a:t>
            </a:r>
            <a:r>
              <a:rPr lang="ru-RU" sz="1800" i="1" dirty="0"/>
              <a:t> </a:t>
            </a:r>
            <a:r>
              <a:rPr lang="ru-RU" sz="1800" i="1" dirty="0" err="1"/>
              <a:t>питання</a:t>
            </a:r>
            <a:r>
              <a:rPr lang="ru-RU" sz="1800" i="1" dirty="0"/>
              <a:t>, </a:t>
            </a:r>
            <a:r>
              <a:rPr lang="ru-RU" sz="1800" i="1" dirty="0" err="1"/>
              <a:t>які</a:t>
            </a:r>
            <a:r>
              <a:rPr lang="ru-RU" sz="1800" i="1" dirty="0"/>
              <a:t> </a:t>
            </a:r>
            <a:r>
              <a:rPr lang="ru-RU" sz="1800" i="1" dirty="0" err="1"/>
              <a:t>були</a:t>
            </a:r>
            <a:r>
              <a:rPr lang="ru-RU" sz="1800" i="1" dirty="0"/>
              <a:t> </a:t>
            </a:r>
            <a:r>
              <a:rPr lang="ru-RU" sz="1800" i="1" dirty="0" err="1"/>
              <a:t>задані</a:t>
            </a:r>
            <a:r>
              <a:rPr lang="ru-RU" sz="1800" i="1" dirty="0"/>
              <a:t> </a:t>
            </a:r>
            <a:r>
              <a:rPr lang="ru-RU" sz="1800" i="1" dirty="0" err="1"/>
              <a:t>щодо</a:t>
            </a:r>
            <a:r>
              <a:rPr lang="ru-RU" sz="1800" i="1" dirty="0"/>
              <a:t> набору </a:t>
            </a:r>
            <a:r>
              <a:rPr lang="ru-RU" sz="1800" i="1" dirty="0" err="1"/>
              <a:t>даних</a:t>
            </a:r>
            <a:r>
              <a:rPr lang="ru-RU" sz="1800" i="1" dirty="0"/>
              <a:t>, </a:t>
            </a:r>
            <a:r>
              <a:rPr lang="ru-RU" sz="1800" i="1" dirty="0" err="1"/>
              <a:t>були</a:t>
            </a:r>
            <a:r>
              <a:rPr lang="ru-RU" sz="1800" i="1" dirty="0"/>
              <a:t> </a:t>
            </a:r>
            <a:r>
              <a:rPr lang="ru-RU" sz="1800" i="1" dirty="0" err="1"/>
              <a:t>цікавими</a:t>
            </a:r>
            <a:r>
              <a:rPr lang="ru-RU" sz="1800" i="1" dirty="0"/>
              <a:t> та </a:t>
            </a:r>
            <a:r>
              <a:rPr lang="ru-RU" sz="1800" i="1" dirty="0" err="1"/>
              <a:t>релевантними</a:t>
            </a:r>
            <a:r>
              <a:rPr lang="ru-RU" sz="1800" i="1" dirty="0"/>
              <a:t>, а </a:t>
            </a:r>
            <a:r>
              <a:rPr lang="ru-RU" sz="1800" i="1" dirty="0" err="1"/>
              <a:t>аналіз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ru-RU" sz="1800" i="1" dirty="0"/>
              <a:t> </a:t>
            </a:r>
            <a:r>
              <a:rPr lang="ru-RU" sz="1800" i="1" dirty="0" err="1"/>
              <a:t>допоміг</a:t>
            </a:r>
            <a:r>
              <a:rPr lang="ru-RU" sz="1800" i="1" dirty="0"/>
              <a:t> нам </a:t>
            </a:r>
            <a:r>
              <a:rPr lang="ru-RU" sz="1800" i="1" dirty="0" err="1"/>
              <a:t>краще</a:t>
            </a:r>
            <a:r>
              <a:rPr lang="ru-RU" sz="1800" i="1" dirty="0"/>
              <a:t> </a:t>
            </a:r>
            <a:r>
              <a:rPr lang="ru-RU" sz="1800" i="1" dirty="0" err="1"/>
              <a:t>зрозуміти</a:t>
            </a:r>
            <a:r>
              <a:rPr lang="ru-RU" sz="1800" i="1" dirty="0"/>
              <a:t> </a:t>
            </a:r>
            <a:r>
              <a:rPr lang="ru-RU" sz="1800" i="1" dirty="0" err="1"/>
              <a:t>взаємозв'язки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різними</a:t>
            </a:r>
            <a:r>
              <a:rPr lang="ru-RU" sz="1800" i="1" dirty="0"/>
              <a:t> </a:t>
            </a:r>
            <a:r>
              <a:rPr lang="ru-RU" sz="1800" i="1" dirty="0" err="1"/>
              <a:t>змінними</a:t>
            </a:r>
            <a:r>
              <a:rPr lang="ru-RU" sz="1800" i="1" dirty="0"/>
              <a:t>.</a:t>
            </a:r>
          </a:p>
          <a:p>
            <a:r>
              <a:rPr lang="ru-RU" sz="1800" i="1" dirty="0">
                <a:solidFill>
                  <a:srgbClr val="00B0F0"/>
                </a:solidFill>
              </a:rPr>
              <a:t>2</a:t>
            </a:r>
            <a:r>
              <a:rPr lang="ru-RU" sz="1800" i="1" dirty="0"/>
              <a:t>. Ми </a:t>
            </a:r>
            <a:r>
              <a:rPr lang="ru-RU" sz="1800" i="1" dirty="0" err="1"/>
              <a:t>використовували</a:t>
            </a:r>
            <a:r>
              <a:rPr lang="ru-RU" sz="1800" i="1" dirty="0"/>
              <a:t> </a:t>
            </a:r>
            <a:r>
              <a:rPr lang="ru-RU" sz="1800" i="1" dirty="0" err="1"/>
              <a:t>різні</a:t>
            </a:r>
            <a:r>
              <a:rPr lang="ru-RU" sz="1800" i="1" dirty="0"/>
              <a:t> </a:t>
            </a:r>
            <a:r>
              <a:rPr lang="ru-RU" sz="1800" i="1" dirty="0" err="1"/>
              <a:t>методи</a:t>
            </a:r>
            <a:r>
              <a:rPr lang="ru-RU" sz="1800" i="1" dirty="0"/>
              <a:t> </a:t>
            </a:r>
            <a:r>
              <a:rPr lang="ru-RU" sz="1800" i="1" dirty="0" err="1"/>
              <a:t>візуалізації</a:t>
            </a:r>
            <a:r>
              <a:rPr lang="ru-RU" sz="1800" i="1" dirty="0"/>
              <a:t>, </a:t>
            </a:r>
            <a:r>
              <a:rPr lang="ru-RU" sz="1800" i="1" dirty="0" err="1"/>
              <a:t>щоб</a:t>
            </a:r>
            <a:r>
              <a:rPr lang="ru-RU" sz="1800" i="1" dirty="0"/>
              <a:t> </a:t>
            </a:r>
            <a:r>
              <a:rPr lang="ru-RU" sz="1800" i="1" dirty="0" err="1"/>
              <a:t>дослідити</a:t>
            </a:r>
            <a:r>
              <a:rPr lang="ru-RU" sz="1800" i="1" dirty="0"/>
              <a:t> </a:t>
            </a:r>
            <a:r>
              <a:rPr lang="ru-RU" sz="1800" i="1" dirty="0" err="1"/>
              <a:t>дані</a:t>
            </a:r>
            <a:r>
              <a:rPr lang="ru-RU" sz="1800" i="1" dirty="0"/>
              <a:t> та </a:t>
            </a:r>
            <a:r>
              <a:rPr lang="ru-RU" sz="1800" i="1" dirty="0" err="1"/>
              <a:t>відповісти</a:t>
            </a:r>
            <a:r>
              <a:rPr lang="ru-RU" sz="1800" i="1" dirty="0"/>
              <a:t> на </a:t>
            </a:r>
            <a:r>
              <a:rPr lang="ru-RU" sz="1800" i="1" dirty="0" err="1"/>
              <a:t>початкові</a:t>
            </a:r>
            <a:r>
              <a:rPr lang="ru-RU" sz="1800" i="1" dirty="0"/>
              <a:t> </a:t>
            </a:r>
            <a:r>
              <a:rPr lang="ru-RU" sz="1800" i="1" dirty="0" err="1"/>
              <a:t>запитання</a:t>
            </a:r>
            <a:r>
              <a:rPr lang="ru-RU" sz="1800" i="1" dirty="0"/>
              <a:t>. </a:t>
            </a:r>
            <a:r>
              <a:rPr lang="ru-RU" sz="1800" i="1" dirty="0" err="1"/>
              <a:t>Зокрема</a:t>
            </a:r>
            <a:r>
              <a:rPr lang="ru-RU" sz="1800" i="1" dirty="0"/>
              <a:t>, ми </a:t>
            </a:r>
            <a:r>
              <a:rPr lang="ru-RU" sz="1800" i="1" dirty="0" err="1"/>
              <a:t>використовували</a:t>
            </a:r>
            <a:r>
              <a:rPr lang="ru-RU" sz="1800" i="1" dirty="0"/>
              <a:t> </a:t>
            </a:r>
            <a:r>
              <a:rPr lang="ru-RU" sz="1800" i="1" dirty="0" err="1"/>
              <a:t>діаграми</a:t>
            </a:r>
            <a:r>
              <a:rPr lang="ru-RU" sz="1800" i="1" dirty="0"/>
              <a:t> </a:t>
            </a:r>
            <a:r>
              <a:rPr lang="ru-RU" sz="1800" i="1" dirty="0" err="1"/>
              <a:t>розсіювання</a:t>
            </a:r>
            <a:r>
              <a:rPr lang="ru-RU" sz="1800" i="1" dirty="0"/>
              <a:t>, </a:t>
            </a:r>
            <a:r>
              <a:rPr lang="ru-RU" sz="1800" i="1" dirty="0" err="1"/>
              <a:t>кореляційні</a:t>
            </a:r>
            <a:r>
              <a:rPr lang="ru-RU" sz="1800" i="1" dirty="0"/>
              <a:t> </a:t>
            </a:r>
            <a:r>
              <a:rPr lang="ru-RU" sz="1800" i="1" dirty="0" err="1"/>
              <a:t>матриці</a:t>
            </a:r>
            <a:r>
              <a:rPr lang="ru-RU" sz="1800" i="1" dirty="0"/>
              <a:t>, </a:t>
            </a:r>
            <a:r>
              <a:rPr lang="ru-RU" sz="1800" i="1" dirty="0" err="1"/>
              <a:t>скрипкові</a:t>
            </a:r>
            <a:r>
              <a:rPr lang="ru-RU" sz="1800" i="1" dirty="0"/>
              <a:t> </a:t>
            </a:r>
            <a:r>
              <a:rPr lang="ru-RU" sz="1800" i="1" dirty="0" err="1"/>
              <a:t>діаграми</a:t>
            </a:r>
            <a:r>
              <a:rPr lang="ru-RU" sz="1800" i="1" dirty="0"/>
              <a:t> та </a:t>
            </a:r>
            <a:r>
              <a:rPr lang="ru-RU" sz="1800" i="1" dirty="0" err="1"/>
              <a:t>діаграми</a:t>
            </a:r>
            <a:r>
              <a:rPr lang="ru-RU" sz="1800" i="1" dirty="0"/>
              <a:t> </a:t>
            </a:r>
            <a:r>
              <a:rPr lang="ru-RU" sz="1800" i="1" dirty="0" err="1"/>
              <a:t>щільності</a:t>
            </a:r>
            <a:r>
              <a:rPr lang="ru-RU" sz="1800" i="1" dirty="0"/>
              <a:t> для </a:t>
            </a:r>
            <a:r>
              <a:rPr lang="ru-RU" sz="1800" i="1" dirty="0" err="1"/>
              <a:t>візуалізації</a:t>
            </a:r>
            <a:r>
              <a:rPr lang="ru-RU" sz="1800" i="1" dirty="0"/>
              <a:t> </a:t>
            </a:r>
            <a:r>
              <a:rPr lang="ru-RU" sz="1800" i="1" dirty="0" err="1"/>
              <a:t>взаємозв'язків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різними</a:t>
            </a:r>
            <a:r>
              <a:rPr lang="ru-RU" sz="1800" i="1" dirty="0"/>
              <a:t> </a:t>
            </a:r>
            <a:r>
              <a:rPr lang="ru-RU" sz="1800" i="1" dirty="0" err="1"/>
              <a:t>змінними</a:t>
            </a:r>
            <a:r>
              <a:rPr lang="ru-RU" sz="1800" i="1" dirty="0"/>
              <a:t>.</a:t>
            </a:r>
            <a:endParaRPr lang="en-US" sz="18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42FC0-7A87-4C81-9CA1-99FC8A54E6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fontAlgn="base"/>
            <a:r>
              <a:rPr lang="ru-RU" sz="1800" i="1" dirty="0">
                <a:solidFill>
                  <a:srgbClr val="00B0F0"/>
                </a:solidFill>
              </a:rPr>
              <a:t>3</a:t>
            </a:r>
            <a:r>
              <a:rPr lang="ru-RU" sz="1800" i="1" dirty="0"/>
              <a:t>. </a:t>
            </a:r>
            <a:r>
              <a:rPr lang="ru-RU" sz="1800" i="1" dirty="0" err="1"/>
              <a:t>Виходячи</a:t>
            </a:r>
            <a:r>
              <a:rPr lang="ru-RU" sz="1800" i="1" dirty="0"/>
              <a:t> з </a:t>
            </a:r>
            <a:r>
              <a:rPr lang="ru-RU" sz="1800" i="1" dirty="0" err="1"/>
              <a:t>результатів</a:t>
            </a:r>
            <a:r>
              <a:rPr lang="ru-RU" sz="1800" i="1" dirty="0"/>
              <a:t> </a:t>
            </a:r>
            <a:r>
              <a:rPr lang="ru-RU" sz="1800" i="1" dirty="0" err="1"/>
              <a:t>аналізу</a:t>
            </a:r>
            <a:r>
              <a:rPr lang="ru-RU" sz="1800" i="1" dirty="0"/>
              <a:t>, </a:t>
            </a:r>
            <a:r>
              <a:rPr lang="ru-RU" sz="1800" i="1" dirty="0" err="1"/>
              <a:t>можна</a:t>
            </a:r>
            <a:r>
              <a:rPr lang="ru-RU" sz="1800" i="1" dirty="0"/>
              <a:t> </a:t>
            </a:r>
            <a:r>
              <a:rPr lang="ru-RU" sz="1800" i="1" dirty="0" err="1"/>
              <a:t>зробити</a:t>
            </a:r>
            <a:r>
              <a:rPr lang="ru-RU" sz="1800" i="1" dirty="0"/>
              <a:t> </a:t>
            </a:r>
            <a:r>
              <a:rPr lang="ru-RU" sz="1800" i="1" dirty="0" err="1"/>
              <a:t>висновок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</a:t>
            </a:r>
            <a:r>
              <a:rPr lang="ru-RU" sz="1800" i="1" dirty="0" err="1"/>
              <a:t>популярністю</a:t>
            </a:r>
            <a:r>
              <a:rPr lang="ru-RU" sz="1800" i="1" dirty="0"/>
              <a:t> треку та </a:t>
            </a:r>
            <a:r>
              <a:rPr lang="ru-RU" sz="1800" i="1" dirty="0" err="1"/>
              <a:t>валентністю</a:t>
            </a:r>
            <a:r>
              <a:rPr lang="ru-RU" sz="1800" i="1" dirty="0"/>
              <a:t>, </a:t>
            </a:r>
            <a:r>
              <a:rPr lang="ru-RU" sz="1800" i="1" dirty="0" err="1"/>
              <a:t>довжиною</a:t>
            </a:r>
            <a:r>
              <a:rPr lang="ru-RU" sz="1800" i="1" dirty="0"/>
              <a:t> треку та </a:t>
            </a:r>
            <a:r>
              <a:rPr lang="ru-RU" sz="1800" i="1" dirty="0" err="1"/>
              <a:t>енергійністю</a:t>
            </a:r>
            <a:r>
              <a:rPr lang="ru-RU" sz="1800" i="1" dirty="0"/>
              <a:t>, не </a:t>
            </a:r>
            <a:r>
              <a:rPr lang="ru-RU" sz="1800" i="1" dirty="0" err="1"/>
              <a:t>існує</a:t>
            </a:r>
            <a:r>
              <a:rPr lang="ru-RU" sz="1800" i="1" dirty="0"/>
              <a:t> </a:t>
            </a:r>
            <a:r>
              <a:rPr lang="ru-RU" sz="1800" i="1" dirty="0" err="1"/>
              <a:t>значущої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. </a:t>
            </a:r>
            <a:r>
              <a:rPr lang="ru-RU" sz="1800" i="1" dirty="0" err="1"/>
              <a:t>Значення</a:t>
            </a:r>
            <a:r>
              <a:rPr lang="ru-RU" sz="1800" i="1" dirty="0"/>
              <a:t> </a:t>
            </a:r>
            <a:r>
              <a:rPr lang="ru-RU" sz="1800" i="1" dirty="0" err="1"/>
              <a:t>кореляції</a:t>
            </a:r>
            <a:r>
              <a:rPr lang="ru-RU" sz="1800" i="1" dirty="0"/>
              <a:t> для </a:t>
            </a:r>
            <a:r>
              <a:rPr lang="ru-RU" sz="1800" i="1" dirty="0" err="1"/>
              <a:t>цих</a:t>
            </a:r>
            <a:r>
              <a:rPr lang="ru-RU" sz="1800" i="1" dirty="0"/>
              <a:t> </a:t>
            </a:r>
            <a:r>
              <a:rPr lang="ru-RU" sz="1800" i="1" dirty="0" err="1"/>
              <a:t>показників</a:t>
            </a:r>
            <a:r>
              <a:rPr lang="ru-RU" sz="1800" i="1" dirty="0"/>
              <a:t> </a:t>
            </a:r>
            <a:r>
              <a:rPr lang="ru-RU" sz="1800" i="1" dirty="0" err="1"/>
              <a:t>дорівнювали</a:t>
            </a:r>
            <a:r>
              <a:rPr lang="ru-RU" sz="1800" i="1" dirty="0"/>
              <a:t> 0,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свідчить</a:t>
            </a:r>
            <a:r>
              <a:rPr lang="ru-RU" sz="1800" i="1" dirty="0"/>
              <a:t> про </a:t>
            </a:r>
            <a:r>
              <a:rPr lang="ru-RU" sz="1800" i="1" dirty="0" err="1"/>
              <a:t>відсутність</a:t>
            </a:r>
            <a:r>
              <a:rPr lang="ru-RU" sz="1800" i="1" dirty="0"/>
              <a:t> </a:t>
            </a:r>
            <a:r>
              <a:rPr lang="ru-RU" sz="1800" i="1" dirty="0" err="1"/>
              <a:t>зв'язку</a:t>
            </a:r>
            <a:r>
              <a:rPr lang="ru-RU" sz="1800" i="1" dirty="0"/>
              <a:t>.</a:t>
            </a:r>
          </a:p>
          <a:p>
            <a:r>
              <a:rPr lang="ru-RU" sz="1800" i="1" dirty="0">
                <a:solidFill>
                  <a:srgbClr val="00B0F0"/>
                </a:solidFill>
              </a:rPr>
              <a:t>4</a:t>
            </a:r>
            <a:r>
              <a:rPr lang="ru-RU" sz="1800" i="1" dirty="0"/>
              <a:t>. Ми </a:t>
            </a:r>
            <a:r>
              <a:rPr lang="ru-RU" sz="1800" i="1" dirty="0" err="1"/>
              <a:t>також</a:t>
            </a:r>
            <a:r>
              <a:rPr lang="ru-RU" sz="1800" i="1" dirty="0"/>
              <a:t> </a:t>
            </a:r>
            <a:r>
              <a:rPr lang="ru-RU" sz="1800" i="1" dirty="0" err="1"/>
              <a:t>виявили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існує</a:t>
            </a:r>
            <a:r>
              <a:rPr lang="ru-RU" sz="1800" i="1" dirty="0"/>
              <a:t> </a:t>
            </a:r>
            <a:r>
              <a:rPr lang="ru-RU" sz="1800" i="1" dirty="0" err="1"/>
              <a:t>висока</a:t>
            </a:r>
            <a:r>
              <a:rPr lang="ru-RU" sz="1800" i="1" dirty="0"/>
              <a:t> </a:t>
            </a:r>
            <a:r>
              <a:rPr lang="ru-RU" sz="1800" i="1" dirty="0" err="1"/>
              <a:t>залежність</a:t>
            </a:r>
            <a:r>
              <a:rPr lang="ru-RU" sz="1800" i="1" dirty="0"/>
              <a:t> </a:t>
            </a:r>
            <a:r>
              <a:rPr lang="ru-RU" sz="1800" i="1" dirty="0" err="1"/>
              <a:t>між</a:t>
            </a:r>
            <a:r>
              <a:rPr lang="ru-RU" sz="1800" i="1" dirty="0"/>
              <a:t> ненормативною </a:t>
            </a:r>
            <a:r>
              <a:rPr lang="ru-RU" sz="1800" i="1" dirty="0" err="1"/>
              <a:t>лексикою</a:t>
            </a:r>
            <a:r>
              <a:rPr lang="ru-RU" sz="1800" i="1" dirty="0"/>
              <a:t> та </a:t>
            </a:r>
            <a:r>
              <a:rPr lang="ru-RU" sz="1800" i="1" dirty="0" err="1"/>
              <a:t>мовністю</a:t>
            </a:r>
            <a:r>
              <a:rPr lang="ru-RU" sz="1800" i="1" dirty="0"/>
              <a:t> треку. </a:t>
            </a:r>
            <a:r>
              <a:rPr lang="ru-RU" sz="1800" i="1" dirty="0" err="1"/>
              <a:t>Зокрема</a:t>
            </a:r>
            <a:r>
              <a:rPr lang="ru-RU" sz="1800" i="1" dirty="0"/>
              <a:t>, в </a:t>
            </a:r>
            <a:r>
              <a:rPr lang="ru-RU" sz="1800" i="1" dirty="0" err="1"/>
              <a:t>категорії</a:t>
            </a:r>
            <a:r>
              <a:rPr lang="ru-RU" sz="1800" i="1" dirty="0"/>
              <a:t>, де </a:t>
            </a:r>
            <a:r>
              <a:rPr lang="ru-RU" sz="1800" i="1" dirty="0" err="1"/>
              <a:t>немає</a:t>
            </a:r>
            <a:r>
              <a:rPr lang="ru-RU" sz="1800" i="1" dirty="0"/>
              <a:t> </a:t>
            </a:r>
            <a:r>
              <a:rPr lang="ru-RU" sz="1800" i="1" dirty="0" err="1"/>
              <a:t>ненормативної</a:t>
            </a:r>
            <a:r>
              <a:rPr lang="ru-RU" sz="1800" i="1" dirty="0"/>
              <a:t> лексики, </a:t>
            </a:r>
            <a:r>
              <a:rPr lang="ru-RU" sz="1800" i="1" dirty="0" err="1"/>
              <a:t>мовність</a:t>
            </a:r>
            <a:r>
              <a:rPr lang="ru-RU" sz="1800" i="1" dirty="0"/>
              <a:t> є </a:t>
            </a:r>
            <a:r>
              <a:rPr lang="ru-RU" sz="1800" i="1" dirty="0" err="1"/>
              <a:t>набагато</a:t>
            </a:r>
            <a:r>
              <a:rPr lang="ru-RU" sz="1800" i="1" dirty="0"/>
              <a:t> </a:t>
            </a:r>
            <a:r>
              <a:rPr lang="ru-RU" sz="1800" i="1" dirty="0" err="1"/>
              <a:t>вищою</a:t>
            </a:r>
            <a:r>
              <a:rPr lang="ru-RU" sz="1800" i="1" dirty="0"/>
              <a:t>. </a:t>
            </a:r>
            <a:r>
              <a:rPr lang="ru-RU" sz="1800" i="1" dirty="0" err="1"/>
              <a:t>Це</a:t>
            </a:r>
            <a:r>
              <a:rPr lang="ru-RU" sz="1800" i="1" dirty="0"/>
              <a:t> </a:t>
            </a:r>
            <a:r>
              <a:rPr lang="ru-RU" sz="1800" i="1" dirty="0" err="1"/>
              <a:t>свідчить</a:t>
            </a:r>
            <a:r>
              <a:rPr lang="ru-RU" sz="1800" i="1" dirty="0"/>
              <a:t> про те, </a:t>
            </a:r>
            <a:r>
              <a:rPr lang="ru-RU" sz="1800" i="1" dirty="0" err="1"/>
              <a:t>що</a:t>
            </a:r>
            <a:r>
              <a:rPr lang="ru-RU" sz="1800" i="1" dirty="0"/>
              <a:t> </a:t>
            </a:r>
            <a:r>
              <a:rPr lang="ru-RU" sz="1800" i="1" dirty="0" err="1"/>
              <a:t>використання</a:t>
            </a:r>
            <a:r>
              <a:rPr lang="ru-RU" sz="1800" i="1" dirty="0"/>
              <a:t> </a:t>
            </a:r>
            <a:r>
              <a:rPr lang="ru-RU" sz="1800" i="1" dirty="0" err="1"/>
              <a:t>ненормативної</a:t>
            </a:r>
            <a:r>
              <a:rPr lang="ru-RU" sz="1800" i="1" dirty="0"/>
              <a:t> лексики </a:t>
            </a:r>
            <a:r>
              <a:rPr lang="ru-RU" sz="1800" i="1" dirty="0" err="1"/>
              <a:t>може</a:t>
            </a:r>
            <a:r>
              <a:rPr lang="ru-RU" sz="1800" i="1" dirty="0"/>
              <a:t> </a:t>
            </a:r>
            <a:r>
              <a:rPr lang="ru-RU" sz="1800" i="1" dirty="0" err="1"/>
              <a:t>впливати</a:t>
            </a:r>
            <a:r>
              <a:rPr lang="ru-RU" sz="1800" i="1" dirty="0"/>
              <a:t> на </a:t>
            </a:r>
            <a:r>
              <a:rPr lang="ru-RU" sz="1800" i="1" dirty="0" err="1"/>
              <a:t>мовність</a:t>
            </a:r>
            <a:r>
              <a:rPr lang="ru-RU" sz="1800" i="1" dirty="0"/>
              <a:t> треку.</a:t>
            </a:r>
          </a:p>
          <a:p>
            <a:br>
              <a:rPr lang="ru-RU" sz="1800" i="1" dirty="0"/>
            </a:b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492180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E799-630D-4E2F-AD78-7B84B943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Дякуємо за увагу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335CC-0534-40CA-BA99-44B516C87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 descr="Что такое музыкальный жанр? - Learn4Joy Сайт для музыкантов">
            <a:extLst>
              <a:ext uri="{FF2B5EF4-FFF2-40B4-BE49-F238E27FC236}">
                <a16:creationId xmlns:a16="http://schemas.microsoft.com/office/drawing/2014/main" id="{BB8DF5CC-BE9A-4215-8C1A-A9E005A8691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 b="218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40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44B5-21F0-47CC-BE9E-1085930E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1013012"/>
            <a:ext cx="9720073" cy="1237129"/>
          </a:xfrm>
        </p:spPr>
        <p:txBody>
          <a:bodyPr>
            <a:normAutofit fontScale="90000"/>
          </a:bodyPr>
          <a:lstStyle/>
          <a:p>
            <a:br>
              <a:rPr lang="ru-RU" i="1" dirty="0"/>
            </a:br>
            <a:r>
              <a:rPr lang="ru-RU" b="1" i="1" dirty="0" err="1"/>
              <a:t>Опис</a:t>
            </a:r>
            <a:r>
              <a:rPr lang="ru-RU" b="1" i="1" dirty="0"/>
              <a:t> та </a:t>
            </a:r>
            <a:r>
              <a:rPr lang="ru-RU" b="1" i="1" dirty="0" err="1"/>
              <a:t>підготовка</a:t>
            </a:r>
            <a:r>
              <a:rPr lang="ru-RU" b="1" i="1" dirty="0"/>
              <a:t> </a:t>
            </a:r>
            <a:r>
              <a:rPr lang="ru-RU" b="1" i="1" dirty="0" err="1"/>
              <a:t>даних</a:t>
            </a:r>
            <a:br>
              <a:rPr lang="ru-RU" i="1" dirty="0"/>
            </a:br>
            <a:br>
              <a:rPr lang="ru-RU" i="1" dirty="0"/>
            </a:b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ADF7-572E-4E65-9C51-9F1FC5864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283" y="2456329"/>
            <a:ext cx="4754880" cy="3792070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ru-RU" sz="1800" i="1" dirty="0" err="1"/>
              <a:t>Набір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en-US" sz="1800" i="1" dirty="0"/>
              <a:t> </a:t>
            </a:r>
            <a:r>
              <a:rPr lang="ru-RU" sz="1800" i="1" dirty="0" err="1"/>
              <a:t>було</a:t>
            </a:r>
            <a:r>
              <a:rPr lang="ru-RU" sz="1800" i="1" dirty="0"/>
              <a:t> </a:t>
            </a:r>
            <a:r>
              <a:rPr lang="ru-RU" sz="1800" i="1" dirty="0" err="1"/>
              <a:t>отримано</a:t>
            </a:r>
            <a:r>
              <a:rPr lang="ru-RU" sz="1800" i="1" dirty="0"/>
              <a:t> з веб-сайту </a:t>
            </a:r>
            <a:r>
              <a:rPr lang="ru-RU" sz="1800" i="1" dirty="0">
                <a:hlinkClick r:id="rId2"/>
              </a:rPr>
              <a:t>Kaggle.com</a:t>
            </a:r>
            <a:endParaRPr lang="en-US" sz="1800" i="1" dirty="0"/>
          </a:p>
          <a:p>
            <a:pPr marL="457200" indent="-457200">
              <a:buAutoNum type="arabicPeriod"/>
            </a:pPr>
            <a:r>
              <a:rPr lang="ru-RU" sz="1800" i="1" dirty="0" err="1"/>
              <a:t>Дані</a:t>
            </a:r>
            <a:r>
              <a:rPr lang="ru-RU" sz="1800" i="1" dirty="0"/>
              <a:t> </a:t>
            </a:r>
            <a:r>
              <a:rPr lang="ru-RU" sz="1800" i="1" dirty="0" err="1"/>
              <a:t>були</a:t>
            </a:r>
            <a:r>
              <a:rPr lang="ru-RU" sz="1800" i="1" dirty="0"/>
              <a:t> </a:t>
            </a:r>
            <a:r>
              <a:rPr lang="ru-RU" sz="1800" i="1" dirty="0" err="1"/>
              <a:t>завантажені</a:t>
            </a:r>
            <a:r>
              <a:rPr lang="ru-RU" sz="1800" i="1" dirty="0"/>
              <a:t> в R за </a:t>
            </a:r>
            <a:r>
              <a:rPr lang="ru-RU" sz="1800" i="1" dirty="0" err="1"/>
              <a:t>допомогою</a:t>
            </a:r>
            <a:r>
              <a:rPr lang="ru-RU" sz="1800" i="1" dirty="0"/>
              <a:t> </a:t>
            </a:r>
            <a:r>
              <a:rPr lang="ru-RU" sz="1800" i="1" dirty="0" err="1"/>
              <a:t>функції</a:t>
            </a:r>
            <a:r>
              <a:rPr lang="ru-RU" sz="1800" i="1" dirty="0"/>
              <a:t> "</a:t>
            </a:r>
            <a:r>
              <a:rPr lang="ru-RU" sz="1800" i="1" dirty="0" err="1"/>
              <a:t>read_csv</a:t>
            </a:r>
            <a:r>
              <a:rPr lang="ru-RU" sz="1800" i="1" dirty="0"/>
              <a:t>“</a:t>
            </a:r>
          </a:p>
          <a:p>
            <a:pPr marL="457200" indent="-457200">
              <a:buAutoNum type="arabicPeriod"/>
            </a:pPr>
            <a:r>
              <a:rPr lang="ru-RU" sz="1800" dirty="0"/>
              <a:t>Ми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перевірили</a:t>
            </a:r>
            <a:r>
              <a:rPr lang="ru-RU" sz="1800" dirty="0"/>
              <a:t> </a:t>
            </a:r>
            <a:r>
              <a:rPr lang="ru-RU" sz="1800" dirty="0" err="1"/>
              <a:t>наявність</a:t>
            </a:r>
            <a:r>
              <a:rPr lang="ru-RU" sz="1800" dirty="0"/>
              <a:t> </a:t>
            </a:r>
            <a:r>
              <a:rPr lang="ru-RU" sz="1800" dirty="0" err="1"/>
              <a:t>пропущених</a:t>
            </a:r>
            <a:r>
              <a:rPr lang="ru-RU" sz="1800" dirty="0"/>
              <a:t> </a:t>
            </a:r>
            <a:r>
              <a:rPr lang="ru-RU" sz="1800" dirty="0" err="1"/>
              <a:t>значень</a:t>
            </a:r>
            <a:r>
              <a:rPr lang="ru-RU" sz="1800" dirty="0"/>
              <a:t> і </a:t>
            </a:r>
            <a:r>
              <a:rPr lang="ru-RU" sz="1800" dirty="0" err="1"/>
              <a:t>відобразили</a:t>
            </a:r>
            <a:r>
              <a:rPr lang="ru-RU" sz="1800" dirty="0"/>
              <a:t> рядки з </a:t>
            </a:r>
            <a:r>
              <a:rPr lang="ru-RU" sz="1800" dirty="0" err="1"/>
              <a:t>пропущеними</a:t>
            </a:r>
            <a:r>
              <a:rPr lang="ru-RU" sz="1800" dirty="0"/>
              <a:t> </a:t>
            </a:r>
            <a:r>
              <a:rPr lang="ru-RU" sz="1800" dirty="0" err="1"/>
              <a:t>значеннями</a:t>
            </a:r>
            <a:r>
              <a:rPr lang="ru-RU" sz="1800" dirty="0"/>
              <a:t>, </a:t>
            </a:r>
            <a:r>
              <a:rPr lang="ru-RU" dirty="0" err="1"/>
              <a:t>видалили</a:t>
            </a:r>
            <a:r>
              <a:rPr lang="ru-RU" dirty="0"/>
              <a:t> рядки з </a:t>
            </a:r>
            <a:r>
              <a:rPr lang="ru-RU" dirty="0" err="1"/>
              <a:t>відсутніми</a:t>
            </a:r>
            <a:r>
              <a:rPr lang="ru-RU" dirty="0"/>
              <a:t> </a:t>
            </a:r>
            <a:r>
              <a:rPr lang="ru-RU" dirty="0" err="1"/>
              <a:t>значеннями</a:t>
            </a:r>
            <a:r>
              <a:rPr lang="ru-RU" dirty="0"/>
              <a:t> і повернули </a:t>
            </a:r>
            <a:r>
              <a:rPr lang="ru-RU" dirty="0" err="1"/>
              <a:t>очищені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.</a:t>
            </a:r>
            <a:endParaRPr lang="en-US" sz="1800" i="1" dirty="0"/>
          </a:p>
          <a:p>
            <a:pPr marL="457200" indent="-457200">
              <a:buAutoNum type="arabicPeriod"/>
            </a:pPr>
            <a:r>
              <a:rPr lang="ru-RU" sz="1800" i="1" dirty="0" err="1"/>
              <a:t>Виконується</a:t>
            </a:r>
            <a:r>
              <a:rPr lang="ru-RU" sz="1800" i="1" dirty="0"/>
              <a:t> </a:t>
            </a:r>
            <a:r>
              <a:rPr lang="ru-RU" sz="1800" i="1" dirty="0" err="1"/>
              <a:t>попередн</a:t>
            </a:r>
            <a:r>
              <a:rPr lang="uk-UA" sz="1800" i="1" dirty="0"/>
              <a:t>є очищення </a:t>
            </a:r>
            <a:r>
              <a:rPr lang="uk-UA" sz="1800" i="1" dirty="0" err="1"/>
              <a:t>данних</a:t>
            </a:r>
            <a:r>
              <a:rPr lang="uk-UA" sz="1800" i="1" dirty="0"/>
              <a:t>, </a:t>
            </a:r>
            <a:r>
              <a:rPr lang="ru-RU" sz="1800" i="1" dirty="0" err="1"/>
              <a:t>спрямоване</a:t>
            </a:r>
            <a:r>
              <a:rPr lang="ru-RU" sz="1800" i="1" dirty="0"/>
              <a:t> на </a:t>
            </a:r>
            <a:r>
              <a:rPr lang="ru-RU" sz="1800" i="1" dirty="0" err="1"/>
              <a:t>забезпечення</a:t>
            </a:r>
            <a:r>
              <a:rPr lang="ru-RU" sz="1800" i="1" dirty="0"/>
              <a:t> </a:t>
            </a:r>
            <a:r>
              <a:rPr lang="ru-RU" sz="1800" i="1" dirty="0" err="1"/>
              <a:t>точності</a:t>
            </a:r>
            <a:r>
              <a:rPr lang="ru-RU" sz="1800" i="1" dirty="0"/>
              <a:t> та </a:t>
            </a:r>
            <a:r>
              <a:rPr lang="ru-RU" sz="1800" i="1" dirty="0" err="1"/>
              <a:t>узгодженості</a:t>
            </a:r>
            <a:r>
              <a:rPr lang="ru-RU" sz="1800" i="1" dirty="0"/>
              <a:t> набору </a:t>
            </a:r>
            <a:r>
              <a:rPr lang="ru-RU" sz="1800" i="1" dirty="0" err="1"/>
              <a:t>даних</a:t>
            </a:r>
            <a:endParaRPr lang="en-US" sz="1800" i="1" dirty="0"/>
          </a:p>
          <a:p>
            <a:pPr marL="457200" indent="-457200">
              <a:buAutoNum type="arabicPeriod"/>
            </a:pPr>
            <a:endParaRPr lang="en-US" sz="18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885E4-57D5-4102-8A79-BE96E4630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320" y="2456329"/>
            <a:ext cx="4754880" cy="3792070"/>
          </a:xfrm>
        </p:spPr>
        <p:txBody>
          <a:bodyPr>
            <a:noAutofit/>
          </a:bodyPr>
          <a:lstStyle/>
          <a:p>
            <a:r>
              <a:rPr lang="uk-UA" sz="1800" i="1" dirty="0">
                <a:solidFill>
                  <a:srgbClr val="00B0F0"/>
                </a:solidFill>
              </a:rPr>
              <a:t>5</a:t>
            </a:r>
            <a:r>
              <a:rPr lang="en-US" sz="1800" i="1" dirty="0"/>
              <a:t>. </a:t>
            </a:r>
            <a:r>
              <a:rPr lang="ru-RU" sz="1800" dirty="0"/>
              <a:t> </a:t>
            </a:r>
            <a:r>
              <a:rPr lang="ru-RU" sz="1800" dirty="0" err="1"/>
              <a:t>Видаливши</a:t>
            </a:r>
            <a:r>
              <a:rPr lang="ru-RU" sz="1800" dirty="0"/>
              <a:t> </a:t>
            </a:r>
            <a:r>
              <a:rPr lang="ru-RU" sz="1800" dirty="0" err="1"/>
              <a:t>пропущені</a:t>
            </a:r>
            <a:r>
              <a:rPr lang="ru-RU" sz="1800" dirty="0"/>
              <a:t> </a:t>
            </a:r>
            <a:r>
              <a:rPr lang="ru-RU" sz="1800" dirty="0" err="1"/>
              <a:t>значення</a:t>
            </a:r>
            <a:r>
              <a:rPr lang="ru-RU" sz="1800" dirty="0"/>
              <a:t> та </a:t>
            </a:r>
            <a:r>
              <a:rPr lang="ru-RU" sz="1800" dirty="0" err="1"/>
              <a:t>перевизначивши</a:t>
            </a:r>
            <a:r>
              <a:rPr lang="ru-RU" sz="1800" dirty="0"/>
              <a:t> </a:t>
            </a:r>
            <a:r>
              <a:rPr lang="ru-RU" sz="1800" dirty="0" err="1"/>
              <a:t>типи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, ми </a:t>
            </a:r>
            <a:r>
              <a:rPr lang="ru-RU" sz="1800" dirty="0" err="1"/>
              <a:t>змогли</a:t>
            </a:r>
            <a:r>
              <a:rPr lang="ru-RU" sz="1800" dirty="0"/>
              <a:t> </a:t>
            </a:r>
            <a:r>
              <a:rPr lang="ru-RU" sz="1800" dirty="0" err="1"/>
              <a:t>створити</a:t>
            </a:r>
            <a:r>
              <a:rPr lang="ru-RU" sz="1800" dirty="0"/>
              <a:t> </a:t>
            </a:r>
            <a:r>
              <a:rPr lang="ru-RU" sz="1800" dirty="0" err="1"/>
              <a:t>чистий</a:t>
            </a:r>
            <a:r>
              <a:rPr lang="ru-RU" sz="1800" dirty="0"/>
              <a:t> та </a:t>
            </a:r>
            <a:r>
              <a:rPr lang="ru-RU" sz="1800" dirty="0" err="1"/>
              <a:t>узгоджений</a:t>
            </a:r>
            <a:r>
              <a:rPr lang="ru-RU" sz="1800" dirty="0"/>
              <a:t> </a:t>
            </a:r>
            <a:r>
              <a:rPr lang="ru-RU" sz="1800" dirty="0" err="1"/>
              <a:t>набір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використовувати</a:t>
            </a:r>
            <a:r>
              <a:rPr lang="ru-RU" sz="1800" dirty="0"/>
              <a:t> для </a:t>
            </a:r>
            <a:r>
              <a:rPr lang="ru-RU" sz="1800" dirty="0" err="1"/>
              <a:t>подальшого</a:t>
            </a:r>
            <a:r>
              <a:rPr lang="ru-RU" sz="1800" dirty="0"/>
              <a:t> </a:t>
            </a:r>
            <a:r>
              <a:rPr lang="ru-RU" sz="1800" dirty="0" err="1"/>
              <a:t>аналізу</a:t>
            </a:r>
            <a:r>
              <a:rPr lang="ru-RU" sz="1800" dirty="0"/>
              <a:t> (в результат</a:t>
            </a:r>
            <a:r>
              <a:rPr lang="uk-UA" sz="1800" dirty="0"/>
              <a:t>і було видалено лише 1 запис)</a:t>
            </a:r>
            <a:endParaRPr lang="ru-RU" sz="1800" dirty="0"/>
          </a:p>
          <a:p>
            <a:r>
              <a:rPr lang="uk-UA" sz="1800" dirty="0">
                <a:solidFill>
                  <a:srgbClr val="00B0F0"/>
                </a:solidFill>
              </a:rPr>
              <a:t>6</a:t>
            </a:r>
            <a:r>
              <a:rPr lang="en-US" sz="1800" dirty="0"/>
              <a:t>.   </a:t>
            </a:r>
            <a:r>
              <a:rPr lang="ru-RU" sz="1800" i="1" dirty="0" err="1"/>
              <a:t>Зведена</a:t>
            </a:r>
            <a:r>
              <a:rPr lang="ru-RU" sz="1800" i="1" dirty="0"/>
              <a:t> статистика </a:t>
            </a:r>
            <a:r>
              <a:rPr lang="en-US" sz="1800" i="1" dirty="0"/>
              <a:t>   </a:t>
            </a:r>
            <a:r>
              <a:rPr lang="ru-RU" sz="1800" i="1" dirty="0" err="1"/>
              <a:t>очищених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ru-RU" sz="1800" i="1" dirty="0"/>
              <a:t> </a:t>
            </a:r>
            <a:r>
              <a:rPr lang="ru-RU" sz="1800" i="1" dirty="0" err="1"/>
              <a:t>показує</a:t>
            </a:r>
            <a:r>
              <a:rPr lang="ru-RU" sz="1800" i="1" dirty="0"/>
              <a:t> </a:t>
            </a:r>
            <a:r>
              <a:rPr lang="ru-RU" sz="1800" i="1" dirty="0" err="1"/>
              <a:t>мінімальне</a:t>
            </a:r>
            <a:r>
              <a:rPr lang="ru-RU" sz="1800" i="1" dirty="0"/>
              <a:t>, </a:t>
            </a:r>
            <a:r>
              <a:rPr lang="ru-RU" sz="1800" i="1" dirty="0" err="1"/>
              <a:t>максимальне</a:t>
            </a:r>
            <a:r>
              <a:rPr lang="ru-RU" sz="1800" i="1" dirty="0"/>
              <a:t>, </a:t>
            </a:r>
            <a:r>
              <a:rPr lang="ru-RU" sz="1800" i="1" dirty="0" err="1"/>
              <a:t>медіанне</a:t>
            </a:r>
            <a:r>
              <a:rPr lang="ru-RU" sz="1800" i="1" dirty="0"/>
              <a:t>, </a:t>
            </a:r>
            <a:r>
              <a:rPr lang="ru-RU" sz="1800" i="1" dirty="0" err="1"/>
              <a:t>середнє</a:t>
            </a:r>
            <a:r>
              <a:rPr lang="ru-RU" sz="1800" i="1" dirty="0"/>
              <a:t> та </a:t>
            </a:r>
            <a:r>
              <a:rPr lang="ru-RU" sz="1800" i="1" dirty="0" err="1"/>
              <a:t>квартильне</a:t>
            </a:r>
            <a:r>
              <a:rPr lang="ru-RU" sz="1800" i="1" dirty="0"/>
              <a:t> </a:t>
            </a:r>
            <a:r>
              <a:rPr lang="ru-RU" sz="1800" i="1" dirty="0" err="1"/>
              <a:t>значення</a:t>
            </a:r>
            <a:r>
              <a:rPr lang="ru-RU" sz="1800" i="1" dirty="0"/>
              <a:t> для </a:t>
            </a:r>
            <a:r>
              <a:rPr lang="ru-RU" sz="1800" i="1" dirty="0" err="1"/>
              <a:t>кожної</a:t>
            </a:r>
            <a:r>
              <a:rPr lang="ru-RU" sz="1800" i="1" dirty="0"/>
              <a:t> </a:t>
            </a:r>
            <a:r>
              <a:rPr lang="ru-RU" sz="1800" i="1" dirty="0" err="1"/>
              <a:t>змінної</a:t>
            </a:r>
            <a:endParaRPr lang="en-US" sz="1800" dirty="0"/>
          </a:p>
          <a:p>
            <a:r>
              <a:rPr lang="uk-UA" sz="1800" dirty="0">
                <a:solidFill>
                  <a:srgbClr val="00B0F0"/>
                </a:solidFill>
              </a:rPr>
              <a:t>7</a:t>
            </a:r>
            <a:r>
              <a:rPr lang="en-US" sz="1800" dirty="0"/>
              <a:t>.   </a:t>
            </a:r>
            <a:r>
              <a:rPr lang="uk-UA" sz="1800" dirty="0"/>
              <a:t>Проведено аналіз отриманих графіків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9565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A677-B0B0-4DA6-AA7F-30727F9F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96" y="708211"/>
            <a:ext cx="9720072" cy="910456"/>
          </a:xfrm>
        </p:spPr>
        <p:txBody>
          <a:bodyPr>
            <a:normAutofit/>
          </a:bodyPr>
          <a:lstStyle/>
          <a:p>
            <a:r>
              <a:rPr lang="ru-RU" sz="4000" b="1" i="1" dirty="0" err="1"/>
              <a:t>Результати</a:t>
            </a:r>
            <a:r>
              <a:rPr lang="ru-RU" sz="4000" b="1" i="1" dirty="0"/>
              <a:t> EDA у </a:t>
            </a:r>
            <a:r>
              <a:rPr lang="ru-RU" sz="4000" b="1" i="1" dirty="0" err="1"/>
              <a:t>вигляді</a:t>
            </a:r>
            <a:r>
              <a:rPr lang="ru-RU" sz="4000" b="1" i="1" dirty="0"/>
              <a:t> </a:t>
            </a:r>
            <a:r>
              <a:rPr lang="ru-RU" sz="4000" b="1" i="1" dirty="0" err="1"/>
              <a:t>графіків</a:t>
            </a:r>
            <a:endParaRPr lang="en-US" sz="4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ABF1-5862-4362-AD55-BF065CC51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30819"/>
            <a:ext cx="4754880" cy="564196"/>
          </a:xfrm>
        </p:spPr>
        <p:txBody>
          <a:bodyPr/>
          <a:lstStyle/>
          <a:p>
            <a:r>
              <a:rPr lang="ru-RU" b="1" dirty="0" err="1"/>
              <a:t>Побудова</a:t>
            </a:r>
            <a:r>
              <a:rPr lang="ru-RU" b="1" dirty="0"/>
              <a:t> </a:t>
            </a:r>
            <a:r>
              <a:rPr lang="en-US" b="1" dirty="0"/>
              <a:t>boxplots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871AF-2BE3-4DF8-8A9C-86F8B1DE3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608730"/>
            <a:ext cx="4754880" cy="3424517"/>
          </a:xfrm>
        </p:spPr>
        <p:txBody>
          <a:bodyPr>
            <a:normAutofit/>
          </a:bodyPr>
          <a:lstStyle/>
          <a:p>
            <a:r>
              <a:rPr lang="ru-RU" sz="1800" i="1" dirty="0"/>
              <a:t> Для </a:t>
            </a:r>
            <a:r>
              <a:rPr lang="ru-RU" sz="1800" i="1" dirty="0" err="1"/>
              <a:t>візуального</a:t>
            </a:r>
            <a:r>
              <a:rPr lang="ru-RU" sz="1800" i="1" dirty="0"/>
              <a:t> </a:t>
            </a:r>
            <a:r>
              <a:rPr lang="ru-RU" sz="1800" i="1" dirty="0" err="1"/>
              <a:t>представлення</a:t>
            </a:r>
            <a:r>
              <a:rPr lang="ru-RU" sz="1800" i="1" dirty="0"/>
              <a:t> </a:t>
            </a:r>
            <a:r>
              <a:rPr lang="ru-RU" sz="1800" i="1" dirty="0" err="1"/>
              <a:t>розподілу</a:t>
            </a:r>
            <a:r>
              <a:rPr lang="ru-RU" sz="1800" i="1" dirty="0"/>
              <a:t> </a:t>
            </a:r>
            <a:r>
              <a:rPr lang="ru-RU" sz="1800" i="1" dirty="0" err="1"/>
              <a:t>кожної</a:t>
            </a:r>
            <a:r>
              <a:rPr lang="ru-RU" sz="1800" i="1" dirty="0"/>
              <a:t> </a:t>
            </a:r>
            <a:r>
              <a:rPr lang="ru-RU" sz="1800" i="1" dirty="0" err="1"/>
              <a:t>змінної</a:t>
            </a:r>
            <a:r>
              <a:rPr lang="ru-RU" sz="1800" i="1" dirty="0"/>
              <a:t> та </a:t>
            </a:r>
            <a:r>
              <a:rPr lang="ru-RU" sz="1800" i="1" dirty="0" err="1"/>
              <a:t>виявлення</a:t>
            </a:r>
            <a:r>
              <a:rPr lang="ru-RU" sz="1800" i="1" dirty="0"/>
              <a:t> будь-</a:t>
            </a:r>
            <a:r>
              <a:rPr lang="ru-RU" sz="1800" i="1" dirty="0" err="1"/>
              <a:t>яких</a:t>
            </a:r>
            <a:r>
              <a:rPr lang="ru-RU" sz="1800" i="1" dirty="0"/>
              <a:t> </a:t>
            </a:r>
            <a:r>
              <a:rPr lang="ru-RU" sz="1800" i="1" dirty="0" err="1"/>
              <a:t>викидів</a:t>
            </a:r>
            <a:r>
              <a:rPr lang="ru-RU" sz="1800" i="1" dirty="0"/>
              <a:t> </a:t>
            </a:r>
            <a:r>
              <a:rPr lang="ru-RU" sz="1800" i="1" dirty="0" err="1"/>
              <a:t>або</a:t>
            </a:r>
            <a:r>
              <a:rPr lang="ru-RU" sz="1800" i="1" dirty="0"/>
              <a:t> </a:t>
            </a:r>
            <a:r>
              <a:rPr lang="ru-RU" sz="1800" i="1" dirty="0" err="1"/>
              <a:t>екстремальних</a:t>
            </a:r>
            <a:r>
              <a:rPr lang="ru-RU" sz="1800" i="1" dirty="0"/>
              <a:t> </a:t>
            </a:r>
            <a:r>
              <a:rPr lang="ru-RU" sz="1800" i="1" dirty="0" err="1"/>
              <a:t>значень</a:t>
            </a:r>
            <a:r>
              <a:rPr lang="ru-RU" sz="1800" i="1" dirty="0"/>
              <a:t> </a:t>
            </a:r>
            <a:r>
              <a:rPr lang="ru-RU" sz="1800" i="1" dirty="0" err="1"/>
              <a:t>було</a:t>
            </a:r>
            <a:r>
              <a:rPr lang="ru-RU" sz="1800" i="1" dirty="0"/>
              <a:t> створено </a:t>
            </a:r>
            <a:r>
              <a:rPr lang="ru-RU" sz="1800" i="1" dirty="0" err="1"/>
              <a:t>функцію</a:t>
            </a:r>
            <a:r>
              <a:rPr lang="ru-RU" sz="1800" i="1" dirty="0"/>
              <a:t> </a:t>
            </a:r>
            <a:r>
              <a:rPr lang="ru-RU" sz="1800" i="1" dirty="0" err="1"/>
              <a:t>box_plot</a:t>
            </a:r>
            <a:r>
              <a:rPr lang="ru-RU" sz="1800" i="1" dirty="0"/>
              <a:t>, яка </a:t>
            </a:r>
            <a:r>
              <a:rPr lang="uk-UA" sz="1800" i="1" dirty="0"/>
              <a:t>надає можливість налаштувати </a:t>
            </a:r>
            <a:r>
              <a:rPr lang="uk-UA" sz="1800" i="1" dirty="0" err="1"/>
              <a:t>розмвр</a:t>
            </a:r>
            <a:r>
              <a:rPr lang="uk-UA" sz="1800" i="1" dirty="0"/>
              <a:t> шрифту заголовка діаграми та підписів осей.</a:t>
            </a:r>
            <a:endParaRPr lang="en-US" sz="1800" i="1" dirty="0"/>
          </a:p>
          <a:p>
            <a:endParaRPr lang="en-US" sz="1800" i="1" dirty="0"/>
          </a:p>
          <a:p>
            <a:r>
              <a:rPr lang="ru-RU" sz="1800" i="1" dirty="0" err="1"/>
              <a:t>Висновки</a:t>
            </a:r>
            <a:r>
              <a:rPr lang="ru-RU" sz="1800" i="1" dirty="0"/>
              <a:t>: Як ми </a:t>
            </a:r>
            <a:r>
              <a:rPr lang="ru-RU" sz="1800" i="1" dirty="0" err="1"/>
              <a:t>бачимо</a:t>
            </a:r>
            <a:r>
              <a:rPr lang="ru-RU" sz="1800" i="1" dirty="0"/>
              <a:t>, </a:t>
            </a:r>
            <a:r>
              <a:rPr lang="ru-RU" sz="1800" i="1" dirty="0" err="1"/>
              <a:t>наближено</a:t>
            </a:r>
            <a:r>
              <a:rPr lang="ru-RU" sz="1800" i="1" dirty="0"/>
              <a:t> до нормального </a:t>
            </a:r>
            <a:r>
              <a:rPr lang="ru-RU" sz="1800" i="1" dirty="0" err="1"/>
              <a:t>розподілу</a:t>
            </a:r>
            <a:r>
              <a:rPr lang="ru-RU" sz="1800" i="1" dirty="0"/>
              <a:t> є </a:t>
            </a:r>
            <a:r>
              <a:rPr lang="ru-RU" sz="1800" i="1" dirty="0" err="1"/>
              <a:t>графік</a:t>
            </a:r>
            <a:r>
              <a:rPr lang="ru-RU" sz="1800" i="1" dirty="0"/>
              <a:t> по </a:t>
            </a:r>
            <a:r>
              <a:rPr lang="ru-RU" sz="1800" i="1" dirty="0" err="1"/>
              <a:t>змінній</a:t>
            </a:r>
            <a:r>
              <a:rPr lang="ru-RU" sz="1800" i="1" dirty="0"/>
              <a:t> </a:t>
            </a:r>
            <a:r>
              <a:rPr lang="en-US" sz="1800" i="1" dirty="0"/>
              <a:t>Valance. </a:t>
            </a:r>
            <a:r>
              <a:rPr lang="ru-RU" sz="1800" i="1" dirty="0" err="1"/>
              <a:t>Майже</a:t>
            </a:r>
            <a:r>
              <a:rPr lang="ru-RU" sz="1800" i="1" dirty="0"/>
              <a:t> </a:t>
            </a:r>
            <a:r>
              <a:rPr lang="ru-RU" sz="1800" i="1" dirty="0" err="1"/>
              <a:t>всі</a:t>
            </a:r>
            <a:r>
              <a:rPr lang="ru-RU" sz="1800" i="1" dirty="0"/>
              <a:t> </a:t>
            </a:r>
            <a:r>
              <a:rPr lang="ru-RU" sz="1800" i="1" dirty="0" err="1"/>
              <a:t>інші</a:t>
            </a:r>
            <a:r>
              <a:rPr lang="ru-RU" sz="1800" i="1" dirty="0"/>
              <a:t> </a:t>
            </a:r>
            <a:r>
              <a:rPr lang="ru-RU" sz="1800" i="1" dirty="0" err="1"/>
              <a:t>розподіли</a:t>
            </a:r>
            <a:r>
              <a:rPr lang="ru-RU" sz="1800" i="1" dirty="0"/>
              <a:t> </a:t>
            </a:r>
            <a:r>
              <a:rPr lang="ru-RU" sz="1800" i="1" dirty="0" err="1"/>
              <a:t>зміщені</a:t>
            </a:r>
            <a:r>
              <a:rPr lang="ru-RU" sz="1800" i="1" dirty="0"/>
              <a:t> та </a:t>
            </a:r>
            <a:r>
              <a:rPr lang="ru-RU" sz="1800" i="1" dirty="0" err="1"/>
              <a:t>мають</a:t>
            </a:r>
            <a:r>
              <a:rPr lang="ru-RU" sz="1800" i="1" dirty="0"/>
              <a:t> </a:t>
            </a:r>
            <a:r>
              <a:rPr lang="ru-RU" sz="1800" i="1" dirty="0" err="1"/>
              <a:t>багато</a:t>
            </a:r>
            <a:r>
              <a:rPr lang="ru-RU" sz="1800" i="1" dirty="0"/>
              <a:t> </a:t>
            </a:r>
            <a:r>
              <a:rPr lang="ru-RU" sz="1800" i="1" dirty="0" err="1"/>
              <a:t>викидів</a:t>
            </a:r>
            <a:r>
              <a:rPr lang="ru-RU" sz="1800" i="1" dirty="0"/>
              <a:t>. </a:t>
            </a:r>
            <a:endParaRPr lang="en-US" sz="1800" i="1" dirty="0"/>
          </a:p>
        </p:txBody>
      </p:sp>
      <p:pic>
        <p:nvPicPr>
          <p:cNvPr id="1028" name="Picture 4" descr="https://lh5.googleusercontent.com/2mgQb3md4wWYIaWCbIghIPZDaDmxXXEWFur5uYLB-wuMYaGVeNrUEkNmBBGp-qXyDvP-UzZI5Up6JW2ENx8qTicIMOTpr6JDbGSEfLDJAvbm2psSYLSL8P5MX0yh54CUHKJ1PgcP4wlNeuMDKc5ooNA">
            <a:extLst>
              <a:ext uri="{FF2B5EF4-FFF2-40B4-BE49-F238E27FC236}">
                <a16:creationId xmlns:a16="http://schemas.microsoft.com/office/drawing/2014/main" id="{DF3ADA02-C1CC-44D4-A05F-7C1A55E8456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29" y="1619250"/>
            <a:ext cx="4307555" cy="46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67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ttlfXCIhpuiPpmZdruFRCBBQY4iEGOaBujSFfsO-9oaH24D_q5gM1DgxRVGmRB40cANpJegnPq-Q2NcZ2gFJfPingORWcsPDqTr_fVQUBk4BD1C-MP3KC67PEYmv1f10EMBkRBRRmQTS6Y3XI_OhBgg">
            <a:extLst>
              <a:ext uri="{FF2B5EF4-FFF2-40B4-BE49-F238E27FC236}">
                <a16:creationId xmlns:a16="http://schemas.microsoft.com/office/drawing/2014/main" id="{B8E1D8EE-3512-4DBF-8EE4-D773A8CB5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04" y="478495"/>
            <a:ext cx="5407843" cy="59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2aOAFepq7T3iifNZGEyJuBSP9haXEnEhGa8bofRUeneQPCQsyUQCvnopz3mM9h5RL2lLW8TTjqEjYUxEryokl49iohWxO4VODGxGOZP1_JTNuFqd9qU0zpep69rrUSuFZduL5StL2kxbhzKg5mcXOhs">
            <a:extLst>
              <a:ext uri="{FF2B5EF4-FFF2-40B4-BE49-F238E27FC236}">
                <a16:creationId xmlns:a16="http://schemas.microsoft.com/office/drawing/2014/main" id="{214C185F-89A2-4376-A94B-6F32F739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58" y="476707"/>
            <a:ext cx="4901938" cy="58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15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lh6.googleusercontent.com/Euo16WiulWk-6N72GxtnZ5n7MaKhIjNaHAMDEcmr-LxMPh13Cxk7B9_CyeLhQ8WXP9Bk_enOyH5U1_ViTDdy1ysKHc9svDPGfFrb-vpy1HJ5KQLyXj9IVimP5g9ekN3wWm6CDZQbkZ2UZE0F0KuGOCo">
            <a:extLst>
              <a:ext uri="{FF2B5EF4-FFF2-40B4-BE49-F238E27FC236}">
                <a16:creationId xmlns:a16="http://schemas.microsoft.com/office/drawing/2014/main" id="{D199C009-AFAF-4D73-BD44-C5756BE9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6" y="254524"/>
            <a:ext cx="5586645" cy="60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lh3.googleusercontent.com/Nk6fiAwi1bZHPIfrgffUmoTtczEa8V4rb9CnTh5QW2UOA5Hpaio2h3yLcwDJwmIzIZ8_i-fQGc28jAz31rdYUSRAYEJpmV4TfOrznj-sBdyb2Hr-nctiER-51bROIe_BE1bS8wElF7jLinJSXzYYjQQ">
            <a:extLst>
              <a:ext uri="{FF2B5EF4-FFF2-40B4-BE49-F238E27FC236}">
                <a16:creationId xmlns:a16="http://schemas.microsoft.com/office/drawing/2014/main" id="{4B480D91-4FF0-41BE-8144-55A52CFF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91" y="256078"/>
            <a:ext cx="5107277" cy="60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5684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955D-B70F-441A-A30E-F2DE6611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5071872" cy="1737360"/>
          </a:xfrm>
        </p:spPr>
        <p:txBody>
          <a:bodyPr/>
          <a:lstStyle/>
          <a:p>
            <a:r>
              <a:rPr lang="ru-RU" sz="3000" i="1" dirty="0" err="1"/>
              <a:t>Виведення</a:t>
            </a:r>
            <a:r>
              <a:rPr lang="ru-RU" sz="3000" i="1" dirty="0"/>
              <a:t> QQ </a:t>
            </a:r>
            <a:r>
              <a:rPr lang="ru-RU" sz="3000" i="1" dirty="0" err="1"/>
              <a:t>plots</a:t>
            </a:r>
            <a:r>
              <a:rPr lang="ru-RU" sz="3000" i="1" dirty="0"/>
              <a:t> для </a:t>
            </a:r>
            <a:r>
              <a:rPr lang="ru-RU" sz="3000" i="1" dirty="0" err="1"/>
              <a:t>змінних</a:t>
            </a:r>
            <a:r>
              <a:rPr lang="ru-RU" sz="3000" i="1" dirty="0"/>
              <a:t>, </a:t>
            </a:r>
            <a:r>
              <a:rPr lang="ru-RU" sz="3000" i="1" dirty="0" err="1"/>
              <a:t>що</a:t>
            </a:r>
            <a:r>
              <a:rPr lang="ru-RU" sz="3000" i="1" dirty="0"/>
              <a:t> нас </a:t>
            </a:r>
            <a:r>
              <a:rPr lang="ru-RU" sz="3000" i="1" dirty="0" err="1"/>
              <a:t>цікавлять</a:t>
            </a:r>
            <a:endParaRPr lang="en-US" sz="30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3880-DFB1-41E9-885F-0C0F36BA2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7" y="2257506"/>
            <a:ext cx="5071871" cy="3762294"/>
          </a:xfrm>
        </p:spPr>
        <p:txBody>
          <a:bodyPr>
            <a:noAutofit/>
          </a:bodyPr>
          <a:lstStyle/>
          <a:p>
            <a:r>
              <a:rPr lang="ru-RU" sz="1800" i="1" dirty="0" err="1"/>
              <a:t>Функція</a:t>
            </a:r>
            <a:r>
              <a:rPr lang="ru-RU" sz="1800" i="1" dirty="0"/>
              <a:t> </a:t>
            </a:r>
            <a:r>
              <a:rPr lang="en-US" sz="1800" i="1" dirty="0" err="1"/>
              <a:t>qq_plot_builder</a:t>
            </a:r>
            <a:r>
              <a:rPr lang="en-US" sz="1800" i="1" dirty="0"/>
              <a:t> </a:t>
            </a:r>
            <a:r>
              <a:rPr lang="ru-RU" sz="1800" i="1" dirty="0" err="1"/>
              <a:t>використовується</a:t>
            </a:r>
            <a:r>
              <a:rPr lang="ru-RU" sz="1800" i="1" dirty="0"/>
              <a:t> для </a:t>
            </a:r>
            <a:r>
              <a:rPr lang="ru-RU" sz="1800" i="1" dirty="0" err="1"/>
              <a:t>створення</a:t>
            </a:r>
            <a:r>
              <a:rPr lang="ru-RU" sz="1800" i="1" dirty="0"/>
              <a:t> </a:t>
            </a:r>
            <a:r>
              <a:rPr lang="en-US" sz="1800" i="1" dirty="0"/>
              <a:t>QQ-</a:t>
            </a:r>
            <a:r>
              <a:rPr lang="ru-RU" sz="1800" i="1" dirty="0" err="1"/>
              <a:t>графіків</a:t>
            </a:r>
            <a:r>
              <a:rPr lang="ru-RU" sz="1800" i="1" dirty="0"/>
              <a:t> для </a:t>
            </a:r>
            <a:r>
              <a:rPr lang="ru-RU" sz="1800" i="1" dirty="0" err="1"/>
              <a:t>змінних</a:t>
            </a:r>
            <a:r>
              <a:rPr lang="ru-RU" sz="1800" i="1" dirty="0"/>
              <a:t>, </a:t>
            </a:r>
            <a:r>
              <a:rPr lang="ru-RU" sz="1800" i="1" dirty="0" err="1"/>
              <a:t>що</a:t>
            </a:r>
            <a:r>
              <a:rPr lang="ru-RU" sz="1800" i="1" dirty="0"/>
              <a:t> нас </a:t>
            </a:r>
            <a:r>
              <a:rPr lang="ru-RU" sz="1800" i="1" dirty="0" err="1"/>
              <a:t>цікавлять</a:t>
            </a:r>
            <a:r>
              <a:rPr lang="ru-RU" sz="1800" i="1" dirty="0"/>
              <a:t>.</a:t>
            </a:r>
            <a:endParaRPr lang="en-US" sz="1800" i="1" dirty="0"/>
          </a:p>
          <a:p>
            <a:r>
              <a:rPr lang="ru-RU" sz="1800" i="1" dirty="0"/>
              <a:t> </a:t>
            </a:r>
            <a:r>
              <a:rPr lang="en-US" sz="1800" i="1" dirty="0"/>
              <a:t>QQ-</a:t>
            </a:r>
            <a:r>
              <a:rPr lang="ru-RU" sz="1800" i="1" dirty="0" err="1"/>
              <a:t>графіки</a:t>
            </a:r>
            <a:r>
              <a:rPr lang="ru-RU" sz="1800" i="1" dirty="0"/>
              <a:t> - </a:t>
            </a:r>
            <a:r>
              <a:rPr lang="ru-RU" sz="1800" i="1" dirty="0" err="1"/>
              <a:t>це</a:t>
            </a:r>
            <a:r>
              <a:rPr lang="ru-RU" sz="1800" i="1" dirty="0"/>
              <a:t> </a:t>
            </a:r>
            <a:r>
              <a:rPr lang="ru-RU" sz="1800" i="1" dirty="0" err="1"/>
              <a:t>спосіб</a:t>
            </a:r>
            <a:r>
              <a:rPr lang="ru-RU" sz="1800" i="1" dirty="0"/>
              <a:t> </a:t>
            </a:r>
            <a:r>
              <a:rPr lang="ru-RU" sz="1800" i="1" dirty="0" err="1"/>
              <a:t>візуально</a:t>
            </a:r>
            <a:r>
              <a:rPr lang="ru-RU" sz="1800" i="1" dirty="0"/>
              <a:t> </a:t>
            </a:r>
            <a:r>
              <a:rPr lang="ru-RU" sz="1800" i="1" dirty="0" err="1"/>
              <a:t>оцінити</a:t>
            </a:r>
            <a:r>
              <a:rPr lang="ru-RU" sz="1800" i="1" dirty="0"/>
              <a:t>, </a:t>
            </a:r>
            <a:r>
              <a:rPr lang="ru-RU" sz="1800" i="1" dirty="0" err="1"/>
              <a:t>чи</a:t>
            </a:r>
            <a:r>
              <a:rPr lang="ru-RU" sz="1800" i="1" dirty="0"/>
              <a:t> є </a:t>
            </a:r>
            <a:r>
              <a:rPr lang="ru-RU" sz="1800" i="1" dirty="0" err="1"/>
              <a:t>набір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r>
              <a:rPr lang="ru-RU" sz="1800" i="1" dirty="0"/>
              <a:t> нормально </a:t>
            </a:r>
            <a:r>
              <a:rPr lang="ru-RU" sz="1800" i="1" dirty="0" err="1"/>
              <a:t>розподіленим</a:t>
            </a:r>
            <a:endParaRPr lang="en-US" sz="1800" i="1" dirty="0"/>
          </a:p>
          <a:p>
            <a:endParaRPr lang="en-US" sz="1800" i="1" dirty="0"/>
          </a:p>
          <a:p>
            <a:r>
              <a:rPr lang="ru-RU" sz="1800" i="1" dirty="0" err="1"/>
              <a:t>Висновки</a:t>
            </a:r>
            <a:r>
              <a:rPr lang="ru-RU" sz="1800" i="1" dirty="0"/>
              <a:t>: По результатам </a:t>
            </a:r>
            <a:r>
              <a:rPr lang="en-US" sz="1800" i="1" dirty="0"/>
              <a:t>QQ-</a:t>
            </a:r>
            <a:r>
              <a:rPr lang="ru-RU" sz="1800" i="1" dirty="0" err="1"/>
              <a:t>графіків</a:t>
            </a:r>
            <a:r>
              <a:rPr lang="ru-RU" sz="1800" i="1" dirty="0"/>
              <a:t> </a:t>
            </a:r>
            <a:r>
              <a:rPr lang="ru-RU" sz="1800" i="1" dirty="0" err="1"/>
              <a:t>майже</a:t>
            </a:r>
            <a:r>
              <a:rPr lang="ru-RU" sz="1800" i="1" dirty="0"/>
              <a:t> </a:t>
            </a:r>
            <a:r>
              <a:rPr lang="ru-RU" sz="1800" i="1" dirty="0" err="1"/>
              <a:t>всі</a:t>
            </a:r>
            <a:r>
              <a:rPr lang="ru-RU" sz="1800" i="1" dirty="0"/>
              <a:t> </a:t>
            </a:r>
            <a:r>
              <a:rPr lang="ru-RU" sz="1800" i="1" dirty="0" err="1"/>
              <a:t>розподіли</a:t>
            </a:r>
            <a:r>
              <a:rPr lang="ru-RU" sz="1800" i="1" dirty="0"/>
              <a:t> по </a:t>
            </a:r>
            <a:r>
              <a:rPr lang="ru-RU" sz="1800" i="1" dirty="0" err="1"/>
              <a:t>всім</a:t>
            </a:r>
            <a:r>
              <a:rPr lang="ru-RU" sz="1800" i="1" dirty="0"/>
              <a:t> </a:t>
            </a:r>
            <a:r>
              <a:rPr lang="ru-RU" sz="1800" i="1" dirty="0" err="1"/>
              <a:t>змінним</a:t>
            </a:r>
            <a:r>
              <a:rPr lang="ru-RU" sz="1800" i="1" dirty="0"/>
              <a:t> не є </a:t>
            </a:r>
            <a:r>
              <a:rPr lang="ru-RU" sz="1800" i="1" dirty="0" err="1"/>
              <a:t>нормальними</a:t>
            </a:r>
            <a:r>
              <a:rPr lang="ru-RU" sz="1800" i="1" dirty="0"/>
              <a:t> і </a:t>
            </a:r>
            <a:r>
              <a:rPr lang="ru-RU" sz="1800" i="1" dirty="0" err="1"/>
              <a:t>мають</a:t>
            </a:r>
            <a:r>
              <a:rPr lang="ru-RU" sz="1800" i="1" dirty="0"/>
              <a:t> </a:t>
            </a:r>
            <a:r>
              <a:rPr lang="ru-RU" sz="1800" i="1" dirty="0" err="1"/>
              <a:t>досить</a:t>
            </a:r>
            <a:r>
              <a:rPr lang="ru-RU" sz="1800" i="1" dirty="0"/>
              <a:t> </a:t>
            </a:r>
            <a:r>
              <a:rPr lang="ru-RU" sz="1800" i="1" dirty="0" err="1"/>
              <a:t>багато</a:t>
            </a:r>
            <a:r>
              <a:rPr lang="ru-RU" sz="1800" i="1" dirty="0"/>
              <a:t> </a:t>
            </a:r>
            <a:r>
              <a:rPr lang="ru-RU" sz="1800" i="1" dirty="0" err="1"/>
              <a:t>викидів</a:t>
            </a:r>
            <a:r>
              <a:rPr lang="ru-RU" sz="1800" i="1" dirty="0"/>
              <a:t>. </a:t>
            </a:r>
            <a:r>
              <a:rPr lang="ru-RU" sz="1800" i="1" dirty="0" err="1"/>
              <a:t>Наближеним</a:t>
            </a:r>
            <a:r>
              <a:rPr lang="ru-RU" sz="1800" i="1" dirty="0"/>
              <a:t> до нормального </a:t>
            </a:r>
            <a:r>
              <a:rPr lang="ru-RU" sz="1800" i="1" dirty="0" err="1"/>
              <a:t>розподілу</a:t>
            </a:r>
            <a:r>
              <a:rPr lang="ru-RU" sz="1800" i="1" dirty="0"/>
              <a:t> є </a:t>
            </a:r>
            <a:r>
              <a:rPr lang="ru-RU" sz="1800" i="1" dirty="0" err="1"/>
              <a:t>графік</a:t>
            </a:r>
            <a:r>
              <a:rPr lang="ru-RU" sz="1800" i="1" dirty="0"/>
              <a:t> по </a:t>
            </a:r>
            <a:r>
              <a:rPr lang="ru-RU" sz="1800" i="1" dirty="0" err="1"/>
              <a:t>змінній</a:t>
            </a:r>
            <a:r>
              <a:rPr lang="ru-RU" sz="1800" i="1" dirty="0"/>
              <a:t> </a:t>
            </a:r>
            <a:r>
              <a:rPr lang="en-US" sz="1800" i="1" dirty="0"/>
              <a:t>tempo.</a:t>
            </a:r>
          </a:p>
          <a:p>
            <a:r>
              <a:rPr lang="en-US" sz="1800" i="1" dirty="0"/>
              <a:t> </a:t>
            </a:r>
            <a:r>
              <a:rPr lang="ru-RU" sz="1800" i="1" dirty="0" err="1"/>
              <a:t>Дуже</a:t>
            </a:r>
            <a:r>
              <a:rPr lang="ru-RU" sz="1800" i="1" dirty="0"/>
              <a:t> </a:t>
            </a:r>
            <a:r>
              <a:rPr lang="ru-RU" sz="1800" i="1" dirty="0" err="1"/>
              <a:t>погана</a:t>
            </a:r>
            <a:r>
              <a:rPr lang="ru-RU" sz="1800" i="1" dirty="0"/>
              <a:t> </a:t>
            </a:r>
            <a:r>
              <a:rPr lang="ru-RU" sz="1800" i="1" dirty="0" err="1"/>
              <a:t>ситуація</a:t>
            </a:r>
            <a:r>
              <a:rPr lang="ru-RU" sz="1800" i="1" dirty="0"/>
              <a:t> з </a:t>
            </a:r>
            <a:r>
              <a:rPr lang="en-US" sz="1800" i="1" dirty="0" err="1"/>
              <a:t>speechiness</a:t>
            </a:r>
            <a:r>
              <a:rPr lang="en-US" sz="1800" i="1" dirty="0"/>
              <a:t> </a:t>
            </a:r>
            <a:r>
              <a:rPr lang="ru-RU" sz="1800" i="1" dirty="0"/>
              <a:t>і </a:t>
            </a:r>
            <a:r>
              <a:rPr lang="en-US" sz="1800" i="1" dirty="0" err="1"/>
              <a:t>duration_ms</a:t>
            </a:r>
            <a:r>
              <a:rPr lang="en-US" sz="1800" i="1" dirty="0"/>
              <a:t>.</a:t>
            </a:r>
          </a:p>
          <a:p>
            <a:br>
              <a:rPr lang="en-US" sz="1800" i="1" dirty="0"/>
            </a:br>
            <a:endParaRPr lang="en-US" sz="1800" i="1" dirty="0"/>
          </a:p>
        </p:txBody>
      </p:sp>
      <p:pic>
        <p:nvPicPr>
          <p:cNvPr id="3074" name="Picture 2" descr="https://lh5.googleusercontent.com/Bi5p2FcObW7CIDR3MNYR0bjyc05owQab7r8WItbtI238RHX7h-ipVxrQhgVVOd-ezfC6LS9T8o6bKdh9G3p-T4T5klhdmHyEqqiIF7_iNNz5kuR18CurUFpYnYM1-5tpn_eRR4gbkg0EeHTWcRzO--E">
            <a:extLst>
              <a:ext uri="{FF2B5EF4-FFF2-40B4-BE49-F238E27FC236}">
                <a16:creationId xmlns:a16="http://schemas.microsoft.com/office/drawing/2014/main" id="{241AC144-F024-4E9A-B3AB-B30F05CBF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87" y="822325"/>
            <a:ext cx="4388714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27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-Cy7CpHs3xkGV4ZZvJEh8fBdL_-lMgO9Uis-RRfp4vFXvUmDeLJsGe-YhOM1gMNN_Nr-IcTCVCjorzPid-mb_BnYV7n4l-3TjQ7Dec3L0i_9Z-PGo7srCOEgBX7yPqwndsRQO7u_vF43Wy58T08yPc">
            <a:extLst>
              <a:ext uri="{FF2B5EF4-FFF2-40B4-BE49-F238E27FC236}">
                <a16:creationId xmlns:a16="http://schemas.microsoft.com/office/drawing/2014/main" id="{7C6D6443-1C2B-44BE-BDDF-82A05D11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0" y="257421"/>
            <a:ext cx="3762507" cy="43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pfymPvSPGslthg36HpY6Jz9uPf2ihhlWrwzLqvqM4rxoLMvIa7lYlmTMCgQaqQ-RFvnmfcJwL9B1vE_IxJq62cQ4RO3tHzTwmtjEgfnNbVS5NvFIlNilkif1UbaP2mXodXorLtviDcVVcmfdnAl-O08">
            <a:extLst>
              <a:ext uri="{FF2B5EF4-FFF2-40B4-BE49-F238E27FC236}">
                <a16:creationId xmlns:a16="http://schemas.microsoft.com/office/drawing/2014/main" id="{A2EA1461-57CE-4598-B940-9517053F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53" y="257421"/>
            <a:ext cx="3762507" cy="4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947sFMDuNkzfsPM2bRZUerWSmZuKhja87LYVR63jtnO6aZ3ltLPGFi_UMVj7i8Kn9aOwBhiEuFXoZLJUEiYLDWIVMhmoE4m-J_vczKJoMb6DYMCwyP-rd6H7VoYg43Qfvy6h7CqrGOxomzoOhWpB3xU">
            <a:extLst>
              <a:ext uri="{FF2B5EF4-FFF2-40B4-BE49-F238E27FC236}">
                <a16:creationId xmlns:a16="http://schemas.microsoft.com/office/drawing/2014/main" id="{2CF90711-7459-45C8-97A0-806C75C5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142" y="2124830"/>
            <a:ext cx="3762507" cy="44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04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kTMWNy6ViJZiQNy3a2s1ycscFF0oVuzZKJInORf6nbZvDVEUhcytzfTOXlLIDPOdJgGqALu4vxTgh0drI_-pq_kPBGrmlwRgYIbl5wAEGp5HhQZBccsg4BI9J26WNgEB6EkC8e1GzaGwLoeVGFUS_Us">
            <a:extLst>
              <a:ext uri="{FF2B5EF4-FFF2-40B4-BE49-F238E27FC236}">
                <a16:creationId xmlns:a16="http://schemas.microsoft.com/office/drawing/2014/main" id="{59D69434-22BA-488E-9707-7027E09E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9" y="299360"/>
            <a:ext cx="5401835" cy="63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BEq8QkIm78xYoEnmDxejKklBTpkxfgAf514SRnYPbDkusx8hDr6TVntF64u51RDzU4llw3waT147iuX7j6UZZNQe6KJKPvwegflTO_SinQzP6BTlrHpACqQpnSAF1mZ4HO1_88qt1galxvX8yDjxBdc">
            <a:extLst>
              <a:ext uri="{FF2B5EF4-FFF2-40B4-BE49-F238E27FC236}">
                <a16:creationId xmlns:a16="http://schemas.microsoft.com/office/drawing/2014/main" id="{5E282BE4-0CED-4845-A4A8-F601E0002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26" y="395926"/>
            <a:ext cx="5267910" cy="62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629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676</Words>
  <Application>Microsoft Office PowerPoint</Application>
  <PresentationFormat>Широкий екран</PresentationFormat>
  <Paragraphs>56</Paragraphs>
  <Slides>23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23</vt:i4>
      </vt:variant>
    </vt:vector>
  </HeadingPairs>
  <TitlesOfParts>
    <vt:vector size="28" baseType="lpstr">
      <vt:lpstr>Calibri</vt:lpstr>
      <vt:lpstr>Tw Cen MT</vt:lpstr>
      <vt:lpstr>Tw Cen MT Condensed</vt:lpstr>
      <vt:lpstr>Wingdings 3</vt:lpstr>
      <vt:lpstr>Integral</vt:lpstr>
      <vt:lpstr>Лабораторна робота  №1</vt:lpstr>
      <vt:lpstr>Основні питання Дослідження</vt:lpstr>
      <vt:lpstr> Опис та підготовка даних  </vt:lpstr>
      <vt:lpstr>Результати EDA у вигляді графіків</vt:lpstr>
      <vt:lpstr>Презентація PowerPoint</vt:lpstr>
      <vt:lpstr>Презентація PowerPoint</vt:lpstr>
      <vt:lpstr>Виведення QQ plots для змінних, що нас цікавлять</vt:lpstr>
      <vt:lpstr>Презентація PowerPoint</vt:lpstr>
      <vt:lpstr>Презентація PowerPoint</vt:lpstr>
      <vt:lpstr>Побудова гістограм для деяких неперервних змінних</vt:lpstr>
      <vt:lpstr>Презентація PowerPoint</vt:lpstr>
      <vt:lpstr>Презентація PowerPoint</vt:lpstr>
      <vt:lpstr>Побудова гістограм та QQ-графіків прологаритмованих змінних</vt:lpstr>
      <vt:lpstr>Презентація PowerPoint</vt:lpstr>
      <vt:lpstr>Презентація PowerPoint</vt:lpstr>
      <vt:lpstr>Виявлення найбільш популярних об'єктів в залежності від певних харакеристик</vt:lpstr>
      <vt:lpstr>Виявлення найбільш популярних об'єктів в залежності від певних харакеристик</vt:lpstr>
      <vt:lpstr>Графік кореляціїї числових неперервних змінних</vt:lpstr>
      <vt:lpstr>діаграму розсіювання для візуалізації зв'язку між двома змінними, "енергією" та "гучністю"</vt:lpstr>
      <vt:lpstr>графіки щільності для змінних "енергія" та "гучність"</vt:lpstr>
      <vt:lpstr> Стовпчаста діаграма speechiness для кожної групи explicit</vt:lpstr>
      <vt:lpstr>Висновки</vt:lpstr>
      <vt:lpstr>Дякуємо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2023-03-29T08:52:05Z</dcterms:created>
  <dcterms:modified xsi:type="dcterms:W3CDTF">2023-04-05T10:40:41Z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